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6" r:id="rId11"/>
    <p:sldId id="267" r:id="rId12"/>
    <p:sldId id="268" r:id="rId13"/>
    <p:sldId id="264" r:id="rId14"/>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78E54-724E-4E8B-80E0-5B73EE8C34AC}" v="37" dt="2025-12-09T21:23:19.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91" autoAdjust="0"/>
    <p:restoredTop sz="94660"/>
  </p:normalViewPr>
  <p:slideViewPr>
    <p:cSldViewPr snapToGrid="0">
      <p:cViewPr>
        <p:scale>
          <a:sx n="75" d="100"/>
          <a:sy n="75" d="100"/>
        </p:scale>
        <p:origin x="-366" y="-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524000" y="1122363"/>
            <a:ext cx="9144000" cy="2387600"/>
          </a:xfrm>
        </p:spPr>
        <p:txBody>
          <a:bodyPr anchor="b"/>
          <a:lstStyle>
            <a:lvl1pPr algn="ctr">
              <a:defRPr sz="6000"/>
            </a:lvl1pPr>
          </a:lstStyle>
          <a:p>
            <a:r>
              <a:rPr lang="hr-HR"/>
              <a:t>Uredite stil naslova matrice</a:t>
            </a:r>
          </a:p>
        </p:txBody>
      </p:sp>
      <p:sp>
        <p:nvSpPr>
          <p:cNvPr id="3" name="Podnaslov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Uredite stil podnaslova matrice</a:t>
            </a:r>
          </a:p>
        </p:txBody>
      </p:sp>
      <p:sp>
        <p:nvSpPr>
          <p:cNvPr id="4" name="Rezervirano mjesto datuma 3"/>
          <p:cNvSpPr>
            <a:spLocks noGrp="1"/>
          </p:cNvSpPr>
          <p:nvPr>
            <p:ph type="dt" sz="half" idx="10"/>
          </p:nvPr>
        </p:nvSpPr>
        <p:spPr/>
        <p:txBody>
          <a:bodyPr/>
          <a:lstStyle/>
          <a:p>
            <a:fld id="{F971FB43-724D-437A-A5E8-1D673BA80D2D}" type="datetimeFigureOut">
              <a:rPr lang="hr-HR" smtClean="0"/>
              <a:t>10.12.2025.</a:t>
            </a:fld>
            <a:endParaRPr lang="hr-HR"/>
          </a:p>
        </p:txBody>
      </p:sp>
      <p:sp>
        <p:nvSpPr>
          <p:cNvPr id="5" name="Rezervirano mjesto podnožja 4"/>
          <p:cNvSpPr>
            <a:spLocks noGrp="1"/>
          </p:cNvSpPr>
          <p:nvPr>
            <p:ph type="ftr" sz="quarter" idx="11"/>
          </p:nvPr>
        </p:nvSpPr>
        <p:spPr/>
        <p:txBody>
          <a:bodyPr/>
          <a:lstStyle/>
          <a:p>
            <a:endParaRPr lang="hr-HR"/>
          </a:p>
        </p:txBody>
      </p:sp>
      <p:sp>
        <p:nvSpPr>
          <p:cNvPr id="6" name="Rezervirano mjesto broja slajda 5"/>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376567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 okomit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a:t>Uredite stil naslova matrice</a:t>
            </a:r>
          </a:p>
        </p:txBody>
      </p:sp>
      <p:sp>
        <p:nvSpPr>
          <p:cNvPr id="3" name="Rezervirano mjesto okomitog teksta 2"/>
          <p:cNvSpPr>
            <a:spLocks noGrp="1"/>
          </p:cNvSpPr>
          <p:nvPr>
            <p:ph type="body" orient="vert" idx="1"/>
          </p:nvPr>
        </p:nvSpPr>
        <p:spPr/>
        <p:txBody>
          <a:bodyPr vert="eaVert"/>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datuma 3"/>
          <p:cNvSpPr>
            <a:spLocks noGrp="1"/>
          </p:cNvSpPr>
          <p:nvPr>
            <p:ph type="dt" sz="half" idx="10"/>
          </p:nvPr>
        </p:nvSpPr>
        <p:spPr/>
        <p:txBody>
          <a:bodyPr/>
          <a:lstStyle/>
          <a:p>
            <a:fld id="{F971FB43-724D-437A-A5E8-1D673BA80D2D}" type="datetimeFigureOut">
              <a:rPr lang="hr-HR" smtClean="0"/>
              <a:t>10.12.2025.</a:t>
            </a:fld>
            <a:endParaRPr lang="hr-HR"/>
          </a:p>
        </p:txBody>
      </p:sp>
      <p:sp>
        <p:nvSpPr>
          <p:cNvPr id="5" name="Rezervirano mjesto podnožja 4"/>
          <p:cNvSpPr>
            <a:spLocks noGrp="1"/>
          </p:cNvSpPr>
          <p:nvPr>
            <p:ph type="ftr" sz="quarter" idx="11"/>
          </p:nvPr>
        </p:nvSpPr>
        <p:spPr/>
        <p:txBody>
          <a:bodyPr/>
          <a:lstStyle/>
          <a:p>
            <a:endParaRPr lang="hr-HR"/>
          </a:p>
        </p:txBody>
      </p:sp>
      <p:sp>
        <p:nvSpPr>
          <p:cNvPr id="6" name="Rezervirano mjesto broja slajda 5"/>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162097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Okomiti naslov i tekst">
    <p:spTree>
      <p:nvGrpSpPr>
        <p:cNvPr id="1" name=""/>
        <p:cNvGrpSpPr/>
        <p:nvPr/>
      </p:nvGrpSpPr>
      <p:grpSpPr>
        <a:xfrm>
          <a:off x="0" y="0"/>
          <a:ext cx="0" cy="0"/>
          <a:chOff x="0" y="0"/>
          <a:chExt cx="0" cy="0"/>
        </a:xfrm>
      </p:grpSpPr>
      <p:sp>
        <p:nvSpPr>
          <p:cNvPr id="2" name="Okomiti naslov 1"/>
          <p:cNvSpPr>
            <a:spLocks noGrp="1"/>
          </p:cNvSpPr>
          <p:nvPr>
            <p:ph type="title" orient="vert"/>
          </p:nvPr>
        </p:nvSpPr>
        <p:spPr>
          <a:xfrm>
            <a:off x="8724900" y="365125"/>
            <a:ext cx="2628900" cy="5811838"/>
          </a:xfrm>
        </p:spPr>
        <p:txBody>
          <a:bodyPr vert="eaVert"/>
          <a:lstStyle/>
          <a:p>
            <a:r>
              <a:rPr lang="hr-HR"/>
              <a:t>Uredite stil naslova matrice</a:t>
            </a:r>
          </a:p>
        </p:txBody>
      </p:sp>
      <p:sp>
        <p:nvSpPr>
          <p:cNvPr id="3" name="Rezervirano mjesto okomitog teksta 2"/>
          <p:cNvSpPr>
            <a:spLocks noGrp="1"/>
          </p:cNvSpPr>
          <p:nvPr>
            <p:ph type="body" orient="vert" idx="1"/>
          </p:nvPr>
        </p:nvSpPr>
        <p:spPr>
          <a:xfrm>
            <a:off x="838200" y="365125"/>
            <a:ext cx="7734300" cy="5811838"/>
          </a:xfrm>
        </p:spPr>
        <p:txBody>
          <a:bodyPr vert="eaVert"/>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datuma 3"/>
          <p:cNvSpPr>
            <a:spLocks noGrp="1"/>
          </p:cNvSpPr>
          <p:nvPr>
            <p:ph type="dt" sz="half" idx="10"/>
          </p:nvPr>
        </p:nvSpPr>
        <p:spPr/>
        <p:txBody>
          <a:bodyPr/>
          <a:lstStyle/>
          <a:p>
            <a:fld id="{F971FB43-724D-437A-A5E8-1D673BA80D2D}" type="datetimeFigureOut">
              <a:rPr lang="hr-HR" smtClean="0"/>
              <a:t>10.12.2025.</a:t>
            </a:fld>
            <a:endParaRPr lang="hr-HR"/>
          </a:p>
        </p:txBody>
      </p:sp>
      <p:sp>
        <p:nvSpPr>
          <p:cNvPr id="5" name="Rezervirano mjesto podnožja 4"/>
          <p:cNvSpPr>
            <a:spLocks noGrp="1"/>
          </p:cNvSpPr>
          <p:nvPr>
            <p:ph type="ftr" sz="quarter" idx="11"/>
          </p:nvPr>
        </p:nvSpPr>
        <p:spPr/>
        <p:txBody>
          <a:bodyPr/>
          <a:lstStyle/>
          <a:p>
            <a:endParaRPr lang="hr-HR"/>
          </a:p>
        </p:txBody>
      </p:sp>
      <p:sp>
        <p:nvSpPr>
          <p:cNvPr id="6" name="Rezervirano mjesto broja slajda 5"/>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3757600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a:t>Uredite stil naslova matrice</a:t>
            </a:r>
          </a:p>
        </p:txBody>
      </p:sp>
      <p:sp>
        <p:nvSpPr>
          <p:cNvPr id="3" name="Rezervirano mjesto sadržaja 2"/>
          <p:cNvSpPr>
            <a:spLocks noGrp="1"/>
          </p:cNvSpPr>
          <p:nvPr>
            <p:ph idx="1"/>
          </p:nvPr>
        </p:nvSpPr>
        <p:spPr/>
        <p:txBody>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datuma 3"/>
          <p:cNvSpPr>
            <a:spLocks noGrp="1"/>
          </p:cNvSpPr>
          <p:nvPr>
            <p:ph type="dt" sz="half" idx="10"/>
          </p:nvPr>
        </p:nvSpPr>
        <p:spPr/>
        <p:txBody>
          <a:bodyPr/>
          <a:lstStyle/>
          <a:p>
            <a:fld id="{F971FB43-724D-437A-A5E8-1D673BA80D2D}" type="datetimeFigureOut">
              <a:rPr lang="hr-HR" smtClean="0"/>
              <a:t>10.12.2025.</a:t>
            </a:fld>
            <a:endParaRPr lang="hr-HR"/>
          </a:p>
        </p:txBody>
      </p:sp>
      <p:sp>
        <p:nvSpPr>
          <p:cNvPr id="5" name="Rezervirano mjesto podnožja 4"/>
          <p:cNvSpPr>
            <a:spLocks noGrp="1"/>
          </p:cNvSpPr>
          <p:nvPr>
            <p:ph type="ftr" sz="quarter" idx="11"/>
          </p:nvPr>
        </p:nvSpPr>
        <p:spPr/>
        <p:txBody>
          <a:bodyPr/>
          <a:lstStyle/>
          <a:p>
            <a:endParaRPr lang="hr-HR"/>
          </a:p>
        </p:txBody>
      </p:sp>
      <p:sp>
        <p:nvSpPr>
          <p:cNvPr id="6" name="Rezervirano mjesto broja slajda 5"/>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73970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jeljka">
    <p:spTree>
      <p:nvGrpSpPr>
        <p:cNvPr id="1" name=""/>
        <p:cNvGrpSpPr/>
        <p:nvPr/>
      </p:nvGrpSpPr>
      <p:grpSpPr>
        <a:xfrm>
          <a:off x="0" y="0"/>
          <a:ext cx="0" cy="0"/>
          <a:chOff x="0" y="0"/>
          <a:chExt cx="0" cy="0"/>
        </a:xfrm>
      </p:grpSpPr>
      <p:sp>
        <p:nvSpPr>
          <p:cNvPr id="2" name="Naslov 1"/>
          <p:cNvSpPr>
            <a:spLocks noGrp="1"/>
          </p:cNvSpPr>
          <p:nvPr>
            <p:ph type="title"/>
          </p:nvPr>
        </p:nvSpPr>
        <p:spPr>
          <a:xfrm>
            <a:off x="831850" y="1709738"/>
            <a:ext cx="10515600" cy="2852737"/>
          </a:xfrm>
        </p:spPr>
        <p:txBody>
          <a:bodyPr anchor="b"/>
          <a:lstStyle>
            <a:lvl1pPr>
              <a:defRPr sz="6000"/>
            </a:lvl1pPr>
          </a:lstStyle>
          <a:p>
            <a:r>
              <a:rPr lang="hr-HR"/>
              <a:t>Uredite stil naslova matrice</a:t>
            </a:r>
          </a:p>
        </p:txBody>
      </p:sp>
      <p:sp>
        <p:nvSpPr>
          <p:cNvPr id="3" name="Rezervirano mjesto teksta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r-HR"/>
              <a:t>Uredite stilove teksta matrice</a:t>
            </a:r>
          </a:p>
        </p:txBody>
      </p:sp>
      <p:sp>
        <p:nvSpPr>
          <p:cNvPr id="4" name="Rezervirano mjesto datuma 3"/>
          <p:cNvSpPr>
            <a:spLocks noGrp="1"/>
          </p:cNvSpPr>
          <p:nvPr>
            <p:ph type="dt" sz="half" idx="10"/>
          </p:nvPr>
        </p:nvSpPr>
        <p:spPr/>
        <p:txBody>
          <a:bodyPr/>
          <a:lstStyle/>
          <a:p>
            <a:fld id="{F971FB43-724D-437A-A5E8-1D673BA80D2D}" type="datetimeFigureOut">
              <a:rPr lang="hr-HR" smtClean="0"/>
              <a:t>10.12.2025.</a:t>
            </a:fld>
            <a:endParaRPr lang="hr-HR"/>
          </a:p>
        </p:txBody>
      </p:sp>
      <p:sp>
        <p:nvSpPr>
          <p:cNvPr id="5" name="Rezervirano mjesto podnožja 4"/>
          <p:cNvSpPr>
            <a:spLocks noGrp="1"/>
          </p:cNvSpPr>
          <p:nvPr>
            <p:ph type="ftr" sz="quarter" idx="11"/>
          </p:nvPr>
        </p:nvSpPr>
        <p:spPr/>
        <p:txBody>
          <a:bodyPr/>
          <a:lstStyle/>
          <a:p>
            <a:endParaRPr lang="hr-HR"/>
          </a:p>
        </p:txBody>
      </p:sp>
      <p:sp>
        <p:nvSpPr>
          <p:cNvPr id="6" name="Rezervirano mjesto broja slajda 5"/>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218821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a:t>Uredite stil naslova matrice</a:t>
            </a:r>
          </a:p>
        </p:txBody>
      </p:sp>
      <p:sp>
        <p:nvSpPr>
          <p:cNvPr id="3" name="Rezervirano mjesto sadržaja 2"/>
          <p:cNvSpPr>
            <a:spLocks noGrp="1"/>
          </p:cNvSpPr>
          <p:nvPr>
            <p:ph sz="half" idx="1"/>
          </p:nvPr>
        </p:nvSpPr>
        <p:spPr>
          <a:xfrm>
            <a:off x="838200" y="1825625"/>
            <a:ext cx="5181600" cy="4351338"/>
          </a:xfrm>
        </p:spPr>
        <p:txBody>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sadržaja 3"/>
          <p:cNvSpPr>
            <a:spLocks noGrp="1"/>
          </p:cNvSpPr>
          <p:nvPr>
            <p:ph sz="half" idx="2"/>
          </p:nvPr>
        </p:nvSpPr>
        <p:spPr>
          <a:xfrm>
            <a:off x="6172200" y="1825625"/>
            <a:ext cx="5181600" cy="4351338"/>
          </a:xfrm>
        </p:spPr>
        <p:txBody>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5" name="Rezervirano mjesto datuma 4"/>
          <p:cNvSpPr>
            <a:spLocks noGrp="1"/>
          </p:cNvSpPr>
          <p:nvPr>
            <p:ph type="dt" sz="half" idx="10"/>
          </p:nvPr>
        </p:nvSpPr>
        <p:spPr/>
        <p:txBody>
          <a:bodyPr/>
          <a:lstStyle/>
          <a:p>
            <a:fld id="{F971FB43-724D-437A-A5E8-1D673BA80D2D}" type="datetimeFigureOut">
              <a:rPr lang="hr-HR" smtClean="0"/>
              <a:t>10.12.2025.</a:t>
            </a:fld>
            <a:endParaRPr lang="hr-HR"/>
          </a:p>
        </p:txBody>
      </p:sp>
      <p:sp>
        <p:nvSpPr>
          <p:cNvPr id="6" name="Rezervirano mjesto podnožja 5"/>
          <p:cNvSpPr>
            <a:spLocks noGrp="1"/>
          </p:cNvSpPr>
          <p:nvPr>
            <p:ph type="ftr" sz="quarter" idx="11"/>
          </p:nvPr>
        </p:nvSpPr>
        <p:spPr/>
        <p:txBody>
          <a:bodyPr/>
          <a:lstStyle/>
          <a:p>
            <a:endParaRPr lang="hr-HR"/>
          </a:p>
        </p:txBody>
      </p:sp>
      <p:sp>
        <p:nvSpPr>
          <p:cNvPr id="7" name="Rezervirano mjesto broja slajda 6"/>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1293178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2" name="Naslov 1"/>
          <p:cNvSpPr>
            <a:spLocks noGrp="1"/>
          </p:cNvSpPr>
          <p:nvPr>
            <p:ph type="title"/>
          </p:nvPr>
        </p:nvSpPr>
        <p:spPr>
          <a:xfrm>
            <a:off x="839788" y="365125"/>
            <a:ext cx="10515600" cy="1325563"/>
          </a:xfrm>
        </p:spPr>
        <p:txBody>
          <a:bodyPr/>
          <a:lstStyle/>
          <a:p>
            <a:r>
              <a:rPr lang="hr-HR"/>
              <a:t>Uredite stil naslova matrice</a:t>
            </a:r>
          </a:p>
        </p:txBody>
      </p:sp>
      <p:sp>
        <p:nvSpPr>
          <p:cNvPr id="3" name="Rezervirano mjesto teksta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a:t>Uredite stilove teksta matrice</a:t>
            </a:r>
          </a:p>
        </p:txBody>
      </p:sp>
      <p:sp>
        <p:nvSpPr>
          <p:cNvPr id="4" name="Rezervirano mjesto sadržaja 3"/>
          <p:cNvSpPr>
            <a:spLocks noGrp="1"/>
          </p:cNvSpPr>
          <p:nvPr>
            <p:ph sz="half" idx="2"/>
          </p:nvPr>
        </p:nvSpPr>
        <p:spPr>
          <a:xfrm>
            <a:off x="839788" y="2505075"/>
            <a:ext cx="5157787" cy="3684588"/>
          </a:xfrm>
        </p:spPr>
        <p:txBody>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5" name="Rezervirano mjesto teksta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a:t>Uredite stilove teksta matrice</a:t>
            </a:r>
          </a:p>
        </p:txBody>
      </p:sp>
      <p:sp>
        <p:nvSpPr>
          <p:cNvPr id="6" name="Rezervirano mjesto sadržaja 5"/>
          <p:cNvSpPr>
            <a:spLocks noGrp="1"/>
          </p:cNvSpPr>
          <p:nvPr>
            <p:ph sz="quarter" idx="4"/>
          </p:nvPr>
        </p:nvSpPr>
        <p:spPr>
          <a:xfrm>
            <a:off x="6172200" y="2505075"/>
            <a:ext cx="5183188" cy="3684588"/>
          </a:xfrm>
        </p:spPr>
        <p:txBody>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7" name="Rezervirano mjesto datuma 6"/>
          <p:cNvSpPr>
            <a:spLocks noGrp="1"/>
          </p:cNvSpPr>
          <p:nvPr>
            <p:ph type="dt" sz="half" idx="10"/>
          </p:nvPr>
        </p:nvSpPr>
        <p:spPr/>
        <p:txBody>
          <a:bodyPr/>
          <a:lstStyle/>
          <a:p>
            <a:fld id="{F971FB43-724D-437A-A5E8-1D673BA80D2D}" type="datetimeFigureOut">
              <a:rPr lang="hr-HR" smtClean="0"/>
              <a:t>10.12.2025.</a:t>
            </a:fld>
            <a:endParaRPr lang="hr-HR"/>
          </a:p>
        </p:txBody>
      </p:sp>
      <p:sp>
        <p:nvSpPr>
          <p:cNvPr id="8" name="Rezervirano mjesto podnožja 7"/>
          <p:cNvSpPr>
            <a:spLocks noGrp="1"/>
          </p:cNvSpPr>
          <p:nvPr>
            <p:ph type="ftr" sz="quarter" idx="11"/>
          </p:nvPr>
        </p:nvSpPr>
        <p:spPr/>
        <p:txBody>
          <a:bodyPr/>
          <a:lstStyle/>
          <a:p>
            <a:endParaRPr lang="hr-HR"/>
          </a:p>
        </p:txBody>
      </p:sp>
      <p:sp>
        <p:nvSpPr>
          <p:cNvPr id="9" name="Rezervirano mjesto broja slajda 8"/>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17480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a:t>Uredite stil naslova matrice</a:t>
            </a:r>
          </a:p>
        </p:txBody>
      </p:sp>
      <p:sp>
        <p:nvSpPr>
          <p:cNvPr id="3" name="Rezervirano mjesto datuma 2"/>
          <p:cNvSpPr>
            <a:spLocks noGrp="1"/>
          </p:cNvSpPr>
          <p:nvPr>
            <p:ph type="dt" sz="half" idx="10"/>
          </p:nvPr>
        </p:nvSpPr>
        <p:spPr/>
        <p:txBody>
          <a:bodyPr/>
          <a:lstStyle/>
          <a:p>
            <a:fld id="{F971FB43-724D-437A-A5E8-1D673BA80D2D}" type="datetimeFigureOut">
              <a:rPr lang="hr-HR" smtClean="0"/>
              <a:t>10.12.2025.</a:t>
            </a:fld>
            <a:endParaRPr lang="hr-HR"/>
          </a:p>
        </p:txBody>
      </p:sp>
      <p:sp>
        <p:nvSpPr>
          <p:cNvPr id="4" name="Rezervirano mjesto podnožja 3"/>
          <p:cNvSpPr>
            <a:spLocks noGrp="1"/>
          </p:cNvSpPr>
          <p:nvPr>
            <p:ph type="ftr" sz="quarter" idx="11"/>
          </p:nvPr>
        </p:nvSpPr>
        <p:spPr/>
        <p:txBody>
          <a:bodyPr/>
          <a:lstStyle/>
          <a:p>
            <a:endParaRPr lang="hr-HR"/>
          </a:p>
        </p:txBody>
      </p:sp>
      <p:sp>
        <p:nvSpPr>
          <p:cNvPr id="5" name="Rezervirano mjesto broja slajda 4"/>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203971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Rezervirano mjesto datuma 1"/>
          <p:cNvSpPr>
            <a:spLocks noGrp="1"/>
          </p:cNvSpPr>
          <p:nvPr>
            <p:ph type="dt" sz="half" idx="10"/>
          </p:nvPr>
        </p:nvSpPr>
        <p:spPr/>
        <p:txBody>
          <a:bodyPr/>
          <a:lstStyle/>
          <a:p>
            <a:fld id="{F971FB43-724D-437A-A5E8-1D673BA80D2D}" type="datetimeFigureOut">
              <a:rPr lang="hr-HR" smtClean="0"/>
              <a:t>10.12.2025.</a:t>
            </a:fld>
            <a:endParaRPr lang="hr-HR"/>
          </a:p>
        </p:txBody>
      </p:sp>
      <p:sp>
        <p:nvSpPr>
          <p:cNvPr id="3" name="Rezervirano mjesto podnožja 2"/>
          <p:cNvSpPr>
            <a:spLocks noGrp="1"/>
          </p:cNvSpPr>
          <p:nvPr>
            <p:ph type="ftr" sz="quarter" idx="11"/>
          </p:nvPr>
        </p:nvSpPr>
        <p:spPr/>
        <p:txBody>
          <a:bodyPr/>
          <a:lstStyle/>
          <a:p>
            <a:endParaRPr lang="hr-HR"/>
          </a:p>
        </p:txBody>
      </p:sp>
      <p:sp>
        <p:nvSpPr>
          <p:cNvPr id="4" name="Rezervirano mjesto broja slajda 3"/>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83795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 opisom">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hr-HR"/>
              <a:t>Uredite stil naslova matrice</a:t>
            </a:r>
          </a:p>
        </p:txBody>
      </p:sp>
      <p:sp>
        <p:nvSpPr>
          <p:cNvPr id="3" name="Rezervirano mjesto sadržaja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tekst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r-HR"/>
              <a:t>Uredite stilove teksta matrice</a:t>
            </a:r>
          </a:p>
        </p:txBody>
      </p:sp>
      <p:sp>
        <p:nvSpPr>
          <p:cNvPr id="5" name="Rezervirano mjesto datuma 4"/>
          <p:cNvSpPr>
            <a:spLocks noGrp="1"/>
          </p:cNvSpPr>
          <p:nvPr>
            <p:ph type="dt" sz="half" idx="10"/>
          </p:nvPr>
        </p:nvSpPr>
        <p:spPr/>
        <p:txBody>
          <a:bodyPr/>
          <a:lstStyle/>
          <a:p>
            <a:fld id="{F971FB43-724D-437A-A5E8-1D673BA80D2D}" type="datetimeFigureOut">
              <a:rPr lang="hr-HR" smtClean="0"/>
              <a:t>10.12.2025.</a:t>
            </a:fld>
            <a:endParaRPr lang="hr-HR"/>
          </a:p>
        </p:txBody>
      </p:sp>
      <p:sp>
        <p:nvSpPr>
          <p:cNvPr id="6" name="Rezervirano mjesto podnožja 5"/>
          <p:cNvSpPr>
            <a:spLocks noGrp="1"/>
          </p:cNvSpPr>
          <p:nvPr>
            <p:ph type="ftr" sz="quarter" idx="11"/>
          </p:nvPr>
        </p:nvSpPr>
        <p:spPr/>
        <p:txBody>
          <a:bodyPr/>
          <a:lstStyle/>
          <a:p>
            <a:endParaRPr lang="hr-HR"/>
          </a:p>
        </p:txBody>
      </p:sp>
      <p:sp>
        <p:nvSpPr>
          <p:cNvPr id="7" name="Rezervirano mjesto broja slajda 6"/>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2178566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 opisom">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hr-HR"/>
              <a:t>Uredite stil naslova matrice</a:t>
            </a:r>
          </a:p>
        </p:txBody>
      </p:sp>
      <p:sp>
        <p:nvSpPr>
          <p:cNvPr id="3" name="Rezervirano mjesto slik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Rezervirano mjesto tekst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r-HR"/>
              <a:t>Uredite stilove teksta matrice</a:t>
            </a:r>
          </a:p>
        </p:txBody>
      </p:sp>
      <p:sp>
        <p:nvSpPr>
          <p:cNvPr id="5" name="Rezervirano mjesto datuma 4"/>
          <p:cNvSpPr>
            <a:spLocks noGrp="1"/>
          </p:cNvSpPr>
          <p:nvPr>
            <p:ph type="dt" sz="half" idx="10"/>
          </p:nvPr>
        </p:nvSpPr>
        <p:spPr/>
        <p:txBody>
          <a:bodyPr/>
          <a:lstStyle/>
          <a:p>
            <a:fld id="{F971FB43-724D-437A-A5E8-1D673BA80D2D}" type="datetimeFigureOut">
              <a:rPr lang="hr-HR" smtClean="0"/>
              <a:t>10.12.2025.</a:t>
            </a:fld>
            <a:endParaRPr lang="hr-HR"/>
          </a:p>
        </p:txBody>
      </p:sp>
      <p:sp>
        <p:nvSpPr>
          <p:cNvPr id="6" name="Rezervirano mjesto podnožja 5"/>
          <p:cNvSpPr>
            <a:spLocks noGrp="1"/>
          </p:cNvSpPr>
          <p:nvPr>
            <p:ph type="ftr" sz="quarter" idx="11"/>
          </p:nvPr>
        </p:nvSpPr>
        <p:spPr/>
        <p:txBody>
          <a:bodyPr/>
          <a:lstStyle/>
          <a:p>
            <a:endParaRPr lang="hr-HR"/>
          </a:p>
        </p:txBody>
      </p:sp>
      <p:sp>
        <p:nvSpPr>
          <p:cNvPr id="7" name="Rezervirano mjesto broja slajda 6"/>
          <p:cNvSpPr>
            <a:spLocks noGrp="1"/>
          </p:cNvSpPr>
          <p:nvPr>
            <p:ph type="sldNum" sz="quarter" idx="12"/>
          </p:nvPr>
        </p:nvSpPr>
        <p:spPr/>
        <p:txBody>
          <a:bodyPr/>
          <a:lstStyle/>
          <a:p>
            <a:fld id="{0C4202B4-9E9C-4ADB-9FE3-5F44E6437AB1}" type="slidenum">
              <a:rPr lang="hr-HR" smtClean="0"/>
              <a:t>‹#›</a:t>
            </a:fld>
            <a:endParaRPr lang="hr-HR"/>
          </a:p>
        </p:txBody>
      </p:sp>
    </p:spTree>
    <p:extLst>
      <p:ext uri="{BB962C8B-B14F-4D97-AF65-F5344CB8AC3E}">
        <p14:creationId xmlns:p14="http://schemas.microsoft.com/office/powerpoint/2010/main" val="271209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Uredite stil naslova matrice</a:t>
            </a:r>
          </a:p>
        </p:txBody>
      </p:sp>
      <p:sp>
        <p:nvSpPr>
          <p:cNvPr id="3" name="Rezervirano mjesto teksta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p>
        </p:txBody>
      </p:sp>
      <p:sp>
        <p:nvSpPr>
          <p:cNvPr id="4" name="Rezervirano mjesto datum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71FB43-724D-437A-A5E8-1D673BA80D2D}" type="datetimeFigureOut">
              <a:rPr lang="hr-HR" smtClean="0"/>
              <a:t>10.12.2025.</a:t>
            </a:fld>
            <a:endParaRPr lang="hr-HR"/>
          </a:p>
        </p:txBody>
      </p:sp>
      <p:sp>
        <p:nvSpPr>
          <p:cNvPr id="5" name="Rezervirano mjesto podnožj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r-HR"/>
          </a:p>
        </p:txBody>
      </p:sp>
      <p:sp>
        <p:nvSpPr>
          <p:cNvPr id="6" name="Rezervirano mjesto broja slajd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4202B4-9E9C-4ADB-9FE3-5F44E6437AB1}" type="slidenum">
              <a:rPr lang="hr-HR" smtClean="0"/>
              <a:t>‹#›</a:t>
            </a:fld>
            <a:endParaRPr lang="hr-HR"/>
          </a:p>
        </p:txBody>
      </p:sp>
    </p:spTree>
    <p:extLst>
      <p:ext uri="{BB962C8B-B14F-4D97-AF65-F5344CB8AC3E}">
        <p14:creationId xmlns:p14="http://schemas.microsoft.com/office/powerpoint/2010/main" val="2585251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p:cNvSpPr>
            <a:spLocks noGrp="1"/>
          </p:cNvSpPr>
          <p:nvPr>
            <p:ph type="ctrTitle"/>
          </p:nvPr>
        </p:nvSpPr>
        <p:spPr>
          <a:xfrm>
            <a:off x="1464623" y="2131766"/>
            <a:ext cx="9144000" cy="2387600"/>
          </a:xfrm>
        </p:spPr>
        <p:txBody>
          <a:bodyPr>
            <a:normAutofit/>
          </a:bodyPr>
          <a:lstStyle/>
          <a:p>
            <a:r>
              <a:rPr lang="hr-HR" sz="5200" dirty="0">
                <a:solidFill>
                  <a:schemeClr val="bg1"/>
                </a:solidFill>
                <a:latin typeface="Calisto MT" pitchFamily="18" charset="0"/>
                <a:ea typeface="Yu Gothic UI Semilight" pitchFamily="34" charset="-128"/>
              </a:rPr>
              <a:t>Machine learning based analysis and prediction using Amazon food reviews dataset</a:t>
            </a:r>
            <a:r>
              <a:rPr lang="hr-HR" sz="5200" dirty="0">
                <a:latin typeface="Calisto MT" pitchFamily="18" charset="0"/>
                <a:ea typeface="Yu Gothic UI Semilight" pitchFamily="34" charset="-128"/>
              </a:rPr>
              <a:t> </a:t>
            </a:r>
            <a:endParaRPr lang="en-US" sz="5200" dirty="0">
              <a:latin typeface="Calisto MT" pitchFamily="18" charset="0"/>
              <a:ea typeface="Yu Gothic UI Semilight" pitchFamily="34" charset="-128"/>
            </a:endParaRPr>
          </a:p>
        </p:txBody>
      </p:sp>
      <p:sp>
        <p:nvSpPr>
          <p:cNvPr id="4" name="TextBox 3"/>
          <p:cNvSpPr txBox="1"/>
          <p:nvPr/>
        </p:nvSpPr>
        <p:spPr>
          <a:xfrm>
            <a:off x="270693" y="1514702"/>
            <a:ext cx="2600697" cy="369332"/>
          </a:xfrm>
          <a:prstGeom prst="rect">
            <a:avLst/>
          </a:prstGeom>
          <a:noFill/>
        </p:spPr>
        <p:txBody>
          <a:bodyPr wrap="square" rtlCol="0">
            <a:spAutoFit/>
          </a:bodyPr>
          <a:lstStyle/>
          <a:p>
            <a:r>
              <a:rPr lang="sr-Latn-RS" dirty="0" smtClean="0">
                <a:solidFill>
                  <a:schemeClr val="bg1"/>
                </a:solidFill>
                <a:latin typeface="Times New Roman" pitchFamily="18" charset="0"/>
                <a:cs typeface="Times New Roman" pitchFamily="18" charset="0"/>
              </a:rPr>
              <a:t>Machine Learning </a:t>
            </a:r>
            <a:endParaRPr lang="sr-Latn-RS" dirty="0">
              <a:solidFill>
                <a:schemeClr val="bg1"/>
              </a:solidFill>
              <a:latin typeface="Times New Roman" pitchFamily="18" charset="0"/>
              <a:cs typeface="Times New Roman" pitchFamily="18" charset="0"/>
            </a:endParaRPr>
          </a:p>
        </p:txBody>
      </p:sp>
      <p:sp>
        <p:nvSpPr>
          <p:cNvPr id="5" name="Google Shape;44;p14"/>
          <p:cNvSpPr txBox="1"/>
          <p:nvPr/>
        </p:nvSpPr>
        <p:spPr>
          <a:xfrm>
            <a:off x="270693" y="5201158"/>
            <a:ext cx="3555600" cy="861600"/>
          </a:xfrm>
          <a:prstGeom prst="rect">
            <a:avLst/>
          </a:prstGeom>
          <a:noFill/>
          <a:ln>
            <a:noFill/>
          </a:ln>
        </p:spPr>
        <p:txBody>
          <a:bodyPr spcFirstLastPara="1" wrap="square" lIns="91425" tIns="91425" rIns="91425" bIns="91425" anchor="ctr" anchorCtr="0">
            <a:normAutofit fontScale="92500" lnSpcReduction="10000"/>
          </a:bodyPr>
          <a:lstStyle/>
          <a:p>
            <a:pPr marL="0" marR="0" lvl="0" indent="0" algn="l" rtl="0">
              <a:lnSpc>
                <a:spcPct val="150000"/>
              </a:lnSpc>
              <a:spcBef>
                <a:spcPts val="0"/>
              </a:spcBef>
              <a:spcAft>
                <a:spcPts val="0"/>
              </a:spcAft>
              <a:buClr>
                <a:srgbClr val="000000"/>
              </a:buClr>
              <a:buSzPts val="1100"/>
              <a:buFont typeface="Arial"/>
              <a:buNone/>
            </a:pPr>
            <a:r>
              <a:rPr lang="en" sz="1100" b="1" i="0" u="none" strike="noStrike" cap="none" dirty="0">
                <a:solidFill>
                  <a:srgbClr val="FFFFFF"/>
                </a:solidFill>
                <a:latin typeface="Inter"/>
                <a:ea typeface="Inter"/>
                <a:cs typeface="Inter"/>
                <a:sym typeface="Inter"/>
              </a:rPr>
              <a:t>Student:  Eman Hrustemovi</a:t>
            </a:r>
            <a:r>
              <a:rPr lang="en" sz="1100" b="1" dirty="0">
                <a:solidFill>
                  <a:srgbClr val="FFFFFF"/>
                </a:solidFill>
                <a:latin typeface="Inter"/>
                <a:ea typeface="Inter"/>
                <a:cs typeface="Inter"/>
                <a:sym typeface="Inter"/>
              </a:rPr>
              <a:t>ć</a:t>
            </a:r>
            <a:endParaRPr sz="1100" b="1" i="0" u="none" strike="noStrike" cap="none" dirty="0">
              <a:solidFill>
                <a:srgbClr val="FFFFFF"/>
              </a:solidFill>
              <a:latin typeface="Inter"/>
              <a:ea typeface="Inter"/>
              <a:cs typeface="Inter"/>
              <a:sym typeface="Inter"/>
            </a:endParaRPr>
          </a:p>
          <a:p>
            <a:pPr marL="0" marR="0" lvl="0" indent="0" algn="l" rtl="0">
              <a:lnSpc>
                <a:spcPct val="150000"/>
              </a:lnSpc>
              <a:spcBef>
                <a:spcPts val="0"/>
              </a:spcBef>
              <a:spcAft>
                <a:spcPts val="0"/>
              </a:spcAft>
              <a:buClr>
                <a:srgbClr val="000000"/>
              </a:buClr>
              <a:buSzPts val="1100"/>
              <a:buFont typeface="Arial"/>
              <a:buNone/>
            </a:pPr>
            <a:r>
              <a:rPr lang="en" sz="1100" b="1" i="0" u="none" strike="noStrike" cap="none" dirty="0">
                <a:solidFill>
                  <a:srgbClr val="FFFFFF"/>
                </a:solidFill>
                <a:latin typeface="Inter"/>
                <a:ea typeface="Inter"/>
                <a:cs typeface="Inter"/>
                <a:sym typeface="Inter"/>
              </a:rPr>
              <a:t>Supervisor: </a:t>
            </a:r>
            <a:r>
              <a:rPr lang="en" sz="1100" b="1" dirty="0">
                <a:solidFill>
                  <a:srgbClr val="FFFFFF"/>
                </a:solidFill>
                <a:latin typeface="Inter"/>
                <a:ea typeface="Inter"/>
                <a:cs typeface="Inter"/>
                <a:sym typeface="Inter"/>
              </a:rPr>
              <a:t>prof.dr </a:t>
            </a:r>
            <a:r>
              <a:rPr lang="sr-Latn-RS" sz="1100" b="1" dirty="0" smtClean="0">
                <a:solidFill>
                  <a:srgbClr val="FFFFFF"/>
                </a:solidFill>
                <a:latin typeface="Inter"/>
                <a:ea typeface="Inter"/>
                <a:cs typeface="Inter"/>
                <a:sym typeface="Inter"/>
              </a:rPr>
              <a:t> Dželila Mehanović</a:t>
            </a:r>
            <a:endParaRPr sz="1100" b="1" i="0" u="none" strike="noStrike" cap="none" dirty="0">
              <a:solidFill>
                <a:srgbClr val="FFFFFF"/>
              </a:solidFill>
              <a:latin typeface="Inter"/>
              <a:ea typeface="Inter"/>
              <a:cs typeface="Inter"/>
              <a:sym typeface="Inter"/>
            </a:endParaRPr>
          </a:p>
          <a:p>
            <a:pPr marL="0" marR="0" lvl="0" indent="0" algn="l" rtl="0">
              <a:lnSpc>
                <a:spcPct val="150000"/>
              </a:lnSpc>
              <a:spcBef>
                <a:spcPts val="0"/>
              </a:spcBef>
              <a:spcAft>
                <a:spcPts val="0"/>
              </a:spcAft>
              <a:buClr>
                <a:srgbClr val="000000"/>
              </a:buClr>
              <a:buSzPts val="1100"/>
              <a:buFont typeface="Arial"/>
              <a:buNone/>
            </a:pPr>
            <a:r>
              <a:rPr lang="en" sz="1100" b="1" i="0" u="none" strike="noStrike" cap="none" dirty="0">
                <a:solidFill>
                  <a:srgbClr val="FFFFFF"/>
                </a:solidFill>
                <a:latin typeface="Inter"/>
                <a:ea typeface="Inter"/>
                <a:cs typeface="Inter"/>
                <a:sym typeface="Inter"/>
              </a:rPr>
              <a:t>Date: </a:t>
            </a:r>
            <a:r>
              <a:rPr lang="sr-Latn-RS" sz="1100" b="1" dirty="0" smtClean="0">
                <a:solidFill>
                  <a:srgbClr val="FFFFFF"/>
                </a:solidFill>
                <a:latin typeface="Inter"/>
                <a:ea typeface="Inter"/>
                <a:cs typeface="Inter"/>
                <a:sym typeface="Inter"/>
              </a:rPr>
              <a:t>10</a:t>
            </a:r>
            <a:r>
              <a:rPr lang="en" sz="1100" b="1" i="0" u="none" strike="noStrike" cap="none" dirty="0" smtClean="0">
                <a:solidFill>
                  <a:srgbClr val="FFFFFF"/>
                </a:solidFill>
                <a:latin typeface="Inter"/>
                <a:ea typeface="Inter"/>
                <a:cs typeface="Inter"/>
                <a:sym typeface="Inter"/>
              </a:rPr>
              <a:t>/</a:t>
            </a:r>
            <a:r>
              <a:rPr lang="sr-Latn-RS" sz="1100" b="1" i="0" u="none" strike="noStrike" cap="none" dirty="0" smtClean="0">
                <a:solidFill>
                  <a:srgbClr val="FFFFFF"/>
                </a:solidFill>
                <a:latin typeface="Inter"/>
                <a:ea typeface="Inter"/>
                <a:cs typeface="Inter"/>
                <a:sym typeface="Inter"/>
              </a:rPr>
              <a:t>12</a:t>
            </a:r>
            <a:r>
              <a:rPr lang="en" sz="1100" b="1" i="0" u="none" strike="noStrike" cap="none" dirty="0" smtClean="0">
                <a:solidFill>
                  <a:srgbClr val="FFFFFF"/>
                </a:solidFill>
                <a:latin typeface="Inter"/>
                <a:ea typeface="Inter"/>
                <a:cs typeface="Inter"/>
                <a:sym typeface="Inter"/>
              </a:rPr>
              <a:t>/25</a:t>
            </a:r>
            <a:endParaRPr sz="1100" b="1" i="0" u="none" strike="noStrike" cap="none" dirty="0">
              <a:solidFill>
                <a:srgbClr val="FFFFFF"/>
              </a:solidFill>
              <a:latin typeface="Inter"/>
              <a:ea typeface="Inter"/>
              <a:cs typeface="Inter"/>
              <a:sym typeface="Inter"/>
            </a:endParaRPr>
          </a:p>
        </p:txBody>
      </p:sp>
    </p:spTree>
    <p:extLst>
      <p:ext uri="{BB962C8B-B14F-4D97-AF65-F5344CB8AC3E}">
        <p14:creationId xmlns:p14="http://schemas.microsoft.com/office/powerpoint/2010/main" val="41471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a:solidFill>
                  <a:srgbClr val="0070C0"/>
                </a:solidFill>
                <a:latin typeface="Times New Roman" pitchFamily="18" charset="0"/>
                <a:cs typeface="Times New Roman" pitchFamily="18" charset="0"/>
              </a:rPr>
              <a:t>7. </a:t>
            </a:r>
            <a:r>
              <a:rPr lang="sr-Latn-RS" dirty="0">
                <a:solidFill>
                  <a:srgbClr val="0070C0"/>
                </a:solidFill>
                <a:latin typeface="Times New Roman" pitchFamily="18" charset="0"/>
                <a:cs typeface="Times New Roman" pitchFamily="18" charset="0"/>
              </a:rPr>
              <a:t>Limitations and </a:t>
            </a:r>
            <a:r>
              <a:rPr lang="sr-Latn-RS" dirty="0" smtClean="0">
                <a:solidFill>
                  <a:srgbClr val="0070C0"/>
                </a:solidFill>
                <a:latin typeface="Times New Roman" pitchFamily="18" charset="0"/>
                <a:cs typeface="Times New Roman" pitchFamily="18" charset="0"/>
              </a:rPr>
              <a:t>Contributions</a:t>
            </a:r>
            <a:endParaRPr lang="sr-Latn-RS" dirty="0">
              <a:solidFill>
                <a:srgbClr val="0070C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62500" lnSpcReduction="20000"/>
          </a:bodyPr>
          <a:lstStyle/>
          <a:p>
            <a:r>
              <a:rPr lang="en-US" b="1" dirty="0">
                <a:latin typeface="Times New Roman" pitchFamily="18" charset="0"/>
                <a:cs typeface="Times New Roman" pitchFamily="18" charset="0"/>
              </a:rPr>
              <a:t>Limitations</a:t>
            </a:r>
          </a:p>
          <a:p>
            <a:r>
              <a:rPr lang="en-US" b="1" dirty="0">
                <a:latin typeface="Times New Roman" pitchFamily="18" charset="0"/>
                <a:cs typeface="Times New Roman" pitchFamily="18" charset="0"/>
              </a:rPr>
              <a:t>Class Imbalance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target variables—particularly </a:t>
            </a:r>
            <a:r>
              <a:rPr lang="en-US" dirty="0" err="1">
                <a:latin typeface="Times New Roman" pitchFamily="18" charset="0"/>
                <a:cs typeface="Times New Roman" pitchFamily="18" charset="0"/>
              </a:rPr>
              <a:t>IsHelpful</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IsPowerUser</a:t>
            </a:r>
            <a:r>
              <a:rPr lang="en-US" dirty="0">
                <a:latin typeface="Times New Roman" pitchFamily="18" charset="0"/>
                <a:cs typeface="Times New Roman" pitchFamily="18" charset="0"/>
              </a:rPr>
              <a:t>—likely suffer from a significant class imbalance. This skewed distribution diminishes model accuracy and complicates the training process for minority classes.</a:t>
            </a:r>
          </a:p>
          <a:p>
            <a:r>
              <a:rPr lang="en-US" b="1" dirty="0">
                <a:latin typeface="Times New Roman" pitchFamily="18" charset="0"/>
                <a:cs typeface="Times New Roman" pitchFamily="18" charset="0"/>
              </a:rPr>
              <a:t>Limited Textual Feature Representation</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analysis relied on basic TF-IDF (Term Frequency-Inverse Document Frequency) for text </a:t>
            </a:r>
            <a:r>
              <a:rPr lang="en-US" dirty="0" err="1">
                <a:latin typeface="Times New Roman" pitchFamily="18" charset="0"/>
                <a:cs typeface="Times New Roman" pitchFamily="18" charset="0"/>
              </a:rPr>
              <a:t>vectorization</a:t>
            </a:r>
            <a:r>
              <a:rPr lang="en-US" dirty="0">
                <a:latin typeface="Times New Roman" pitchFamily="18" charset="0"/>
                <a:cs typeface="Times New Roman" pitchFamily="18" charset="0"/>
              </a:rPr>
              <a:t>. More advanced techniques, such as word </a:t>
            </a:r>
            <a:r>
              <a:rPr lang="en-US" dirty="0" err="1">
                <a:latin typeface="Times New Roman" pitchFamily="18" charset="0"/>
                <a:cs typeface="Times New Roman" pitchFamily="18" charset="0"/>
              </a:rPr>
              <a:t>embeddings</a:t>
            </a:r>
            <a:r>
              <a:rPr lang="en-US" dirty="0">
                <a:latin typeface="Times New Roman" pitchFamily="18" charset="0"/>
                <a:cs typeface="Times New Roman" pitchFamily="18" charset="0"/>
              </a:rPr>
              <a:t> (e.g., Word2Vec, </a:t>
            </a:r>
            <a:r>
              <a:rPr lang="en-US" dirty="0" err="1">
                <a:latin typeface="Times New Roman" pitchFamily="18" charset="0"/>
                <a:cs typeface="Times New Roman" pitchFamily="18" charset="0"/>
              </a:rPr>
              <a:t>GloVe</a:t>
            </a:r>
            <a:r>
              <a:rPr lang="en-US" dirty="0">
                <a:latin typeface="Times New Roman" pitchFamily="18" charset="0"/>
                <a:cs typeface="Times New Roman" pitchFamily="18" charset="0"/>
              </a:rPr>
              <a:t>) or contextual models (e.g., BERT), were not explored. These methods could potentially capture deeper semantic meaning and significantly improve predictive performance.</a:t>
            </a:r>
          </a:p>
          <a:p>
            <a:r>
              <a:rPr lang="en-US" b="1" dirty="0">
                <a:latin typeface="Times New Roman" pitchFamily="18" charset="0"/>
                <a:cs typeface="Times New Roman" pitchFamily="18" charset="0"/>
              </a:rPr>
              <a:t>Absence of </a:t>
            </a:r>
            <a:r>
              <a:rPr lang="en-US" b="1" dirty="0" err="1">
                <a:latin typeface="Times New Roman" pitchFamily="18" charset="0"/>
                <a:cs typeface="Times New Roman" pitchFamily="18" charset="0"/>
              </a:rPr>
              <a:t>Hyperparameter</a:t>
            </a:r>
            <a:r>
              <a:rPr lang="en-US" b="1" dirty="0">
                <a:latin typeface="Times New Roman" pitchFamily="18" charset="0"/>
                <a:cs typeface="Times New Roman" pitchFamily="18" charset="0"/>
              </a:rPr>
              <a:t> Optimization</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Most models were trained using their default parameters without systematic </a:t>
            </a:r>
            <a:r>
              <a:rPr lang="en-US" dirty="0" err="1">
                <a:latin typeface="Times New Roman" pitchFamily="18" charset="0"/>
                <a:cs typeface="Times New Roman" pitchFamily="18" charset="0"/>
              </a:rPr>
              <a:t>hyperparameter</a:t>
            </a:r>
            <a:r>
              <a:rPr lang="en-US" dirty="0">
                <a:latin typeface="Times New Roman" pitchFamily="18" charset="0"/>
                <a:cs typeface="Times New Roman" pitchFamily="18" charset="0"/>
              </a:rPr>
              <a:t> tuning (e.g., via Grid Search or Random Search). Consequently, the models likely did not achieve their optimal performance potential.</a:t>
            </a:r>
          </a:p>
          <a:p>
            <a:r>
              <a:rPr lang="en-US" b="1" dirty="0">
                <a:latin typeface="Times New Roman" pitchFamily="18" charset="0"/>
                <a:cs typeface="Times New Roman" pitchFamily="18" charset="0"/>
              </a:rPr>
              <a:t>Model Simplicity and Restricted Evaluation Metrics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project focused on fundamental machine learning models. Furthermore, the primary evaluation metric was overall accuracy. A more nuanced picture of model performance—especially for imbalanced datasets—could be obtained by including metrics like precision, recall, and the F1-score for each class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0368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27200" y="292100"/>
            <a:ext cx="9144000" cy="5465762"/>
          </a:xfrm>
        </p:spPr>
        <p:txBody>
          <a:bodyPr>
            <a:noAutofit/>
          </a:bodyPr>
          <a:lstStyle/>
          <a:p>
            <a:pPr algn="l"/>
            <a:r>
              <a:rPr lang="en-US" sz="1500" b="1" dirty="0" smtClean="0">
                <a:latin typeface="Times New Roman" pitchFamily="18" charset="0"/>
                <a:cs typeface="Times New Roman" pitchFamily="18" charset="0"/>
              </a:rPr>
              <a:t>Contributions</a:t>
            </a:r>
            <a:endParaRPr lang="sr-Latn-RS" sz="1500" b="1" dirty="0">
              <a:latin typeface="Times New Roman" pitchFamily="18" charset="0"/>
              <a:cs typeface="Times New Roman" pitchFamily="18" charset="0"/>
            </a:endParaRPr>
          </a:p>
          <a:p>
            <a:pPr algn="l"/>
            <a:r>
              <a:rPr lang="en-US" sz="1500" b="1" dirty="0" smtClean="0">
                <a:latin typeface="Times New Roman" pitchFamily="18" charset="0"/>
                <a:cs typeface="Times New Roman" pitchFamily="18" charset="0"/>
              </a:rPr>
              <a:t>Implementation </a:t>
            </a:r>
            <a:r>
              <a:rPr lang="en-US" sz="1500" b="1" dirty="0">
                <a:latin typeface="Times New Roman" pitchFamily="18" charset="0"/>
                <a:cs typeface="Times New Roman" pitchFamily="18" charset="0"/>
              </a:rPr>
              <a:t>of a Complete End-to-End ML Pipeline</a:t>
            </a:r>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r>
              <a:rPr lang="en-US" sz="1500" dirty="0">
                <a:latin typeface="Times New Roman" pitchFamily="18" charset="0"/>
                <a:cs typeface="Times New Roman" pitchFamily="18" charset="0"/>
              </a:rPr>
              <a:t>This research successfully built and executed a full machine learning workflow. This pipeline encompassed data loading, cleaning, and preprocessing, TF-IDF feature extraction, model training and evaluation, and finally, the visualization of results.</a:t>
            </a:r>
          </a:p>
          <a:p>
            <a:pPr algn="l"/>
            <a:r>
              <a:rPr lang="en-US" sz="1500" b="1" dirty="0">
                <a:latin typeface="Times New Roman" pitchFamily="18" charset="0"/>
                <a:cs typeface="Times New Roman" pitchFamily="18" charset="0"/>
              </a:rPr>
              <a:t>Comparative Analysis of Five Distinct Algorithms</a:t>
            </a:r>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r>
              <a:rPr lang="en-US" sz="1500" dirty="0">
                <a:latin typeface="Times New Roman" pitchFamily="18" charset="0"/>
                <a:cs typeface="Times New Roman" pitchFamily="18" charset="0"/>
              </a:rPr>
              <a:t>A direct performance comparison was conducted across five algorithms: k-Nearest Neighbors (</a:t>
            </a:r>
            <a:r>
              <a:rPr lang="en-US" sz="1500" dirty="0" err="1">
                <a:latin typeface="Times New Roman" pitchFamily="18" charset="0"/>
                <a:cs typeface="Times New Roman" pitchFamily="18" charset="0"/>
              </a:rPr>
              <a:t>kNN</a:t>
            </a:r>
            <a:r>
              <a:rPr lang="en-US" sz="1500" dirty="0">
                <a:latin typeface="Times New Roman" pitchFamily="18" charset="0"/>
                <a:cs typeface="Times New Roman" pitchFamily="18" charset="0"/>
              </a:rPr>
              <a:t>), Logistic Regression, Random Forest, Support Vector Machines (SVM), and an Artificial Neural Network (ANN). This comparison clearly identifies the best-performing model for each specific prediction task.</a:t>
            </a:r>
          </a:p>
          <a:p>
            <a:pPr algn="l"/>
            <a:r>
              <a:rPr lang="en-US" sz="1500" b="1" dirty="0">
                <a:latin typeface="Times New Roman" pitchFamily="18" charset="0"/>
                <a:cs typeface="Times New Roman" pitchFamily="18" charset="0"/>
              </a:rPr>
              <a:t>Identification of Task Difficulty</a:t>
            </a:r>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r>
              <a:rPr lang="en-US" sz="1500" dirty="0">
                <a:latin typeface="Times New Roman" pitchFamily="18" charset="0"/>
                <a:cs typeface="Times New Roman" pitchFamily="18" charset="0"/>
              </a:rPr>
              <a:t>The analysis successfully delineated the relative difficulty of the three core problems:</a:t>
            </a:r>
          </a:p>
          <a:p>
            <a:pPr lvl="1" algn="l"/>
            <a:r>
              <a:rPr lang="en-US" sz="1500" b="1" dirty="0" err="1">
                <a:latin typeface="Times New Roman" pitchFamily="18" charset="0"/>
                <a:cs typeface="Times New Roman" pitchFamily="18" charset="0"/>
              </a:rPr>
              <a:t>IsRecent</a:t>
            </a:r>
            <a:r>
              <a:rPr lang="en-US" sz="1500" dirty="0">
                <a:latin typeface="Times New Roman" pitchFamily="18" charset="0"/>
                <a:cs typeface="Times New Roman" pitchFamily="18" charset="0"/>
              </a:rPr>
              <a:t>: Models achieved excellent results (up to 0.697 accuracy), indicating this is a relatively straightforward task.</a:t>
            </a:r>
          </a:p>
          <a:p>
            <a:pPr lvl="1" algn="l"/>
            <a:r>
              <a:rPr lang="en-US" sz="1500" b="1" dirty="0" err="1">
                <a:latin typeface="Times New Roman" pitchFamily="18" charset="0"/>
                <a:cs typeface="Times New Roman" pitchFamily="18" charset="0"/>
              </a:rPr>
              <a:t>IsHelpful</a:t>
            </a:r>
            <a:r>
              <a:rPr lang="en-US" sz="1500" b="1" dirty="0">
                <a:latin typeface="Times New Roman" pitchFamily="18" charset="0"/>
                <a:cs typeface="Times New Roman" pitchFamily="18" charset="0"/>
              </a:rPr>
              <a:t> &amp; </a:t>
            </a:r>
            <a:r>
              <a:rPr lang="en-US" sz="1500" b="1" dirty="0" err="1">
                <a:latin typeface="Times New Roman" pitchFamily="18" charset="0"/>
                <a:cs typeface="Times New Roman" pitchFamily="18" charset="0"/>
              </a:rPr>
              <a:t>IsPowerUser</a:t>
            </a:r>
            <a:r>
              <a:rPr lang="en-US" sz="1500" dirty="0">
                <a:latin typeface="Times New Roman" pitchFamily="18" charset="0"/>
                <a:cs typeface="Times New Roman" pitchFamily="18" charset="0"/>
              </a:rPr>
              <a:t>: These were identified as the most challenging tasks, with models generally yielding low accuracy scores, highlighting the complexity of these predictions.</a:t>
            </a:r>
          </a:p>
          <a:p>
            <a:pPr algn="l"/>
            <a:r>
              <a:rPr lang="en-US" sz="1500" b="1" dirty="0">
                <a:latin typeface="Times New Roman" pitchFamily="18" charset="0"/>
                <a:cs typeface="Times New Roman" pitchFamily="18" charset="0"/>
              </a:rPr>
              <a:t>Clear Visualization of Performance Trends</a:t>
            </a:r>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r>
              <a:rPr lang="en-US" sz="1500" dirty="0">
                <a:latin typeface="Times New Roman" pitchFamily="18" charset="0"/>
                <a:cs typeface="Times New Roman" pitchFamily="18" charset="0"/>
              </a:rPr>
              <a:t>The study produced clear and readable graphics (e.g., bar charts comparing model accuracy across tasks) that effectively communicate how model performance varies across different prediction objectives.</a:t>
            </a:r>
          </a:p>
          <a:p>
            <a:pPr algn="l"/>
            <a:r>
              <a:rPr lang="en-US" sz="1500" b="1" dirty="0" smtClean="0">
                <a:latin typeface="Times New Roman" pitchFamily="18" charset="0"/>
                <a:cs typeface="Times New Roman" pitchFamily="18" charset="0"/>
              </a:rPr>
              <a:t>Structured Research Approach (RQ1–RQ4)</a:t>
            </a: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500" dirty="0" smtClean="0">
                <a:latin typeface="Times New Roman" pitchFamily="18" charset="0"/>
                <a:cs typeface="Times New Roman" pitchFamily="18" charset="0"/>
              </a:rPr>
              <a:t>The </a:t>
            </a:r>
            <a:r>
              <a:rPr lang="sr-Latn-RS" sz="1500" dirty="0" smtClean="0">
                <a:latin typeface="Times New Roman" pitchFamily="18" charset="0"/>
                <a:cs typeface="Times New Roman" pitchFamily="18" charset="0"/>
              </a:rPr>
              <a:t>research</a:t>
            </a:r>
            <a:r>
              <a:rPr lang="en-US" sz="1500" dirty="0" smtClean="0">
                <a:latin typeface="Times New Roman" pitchFamily="18" charset="0"/>
                <a:cs typeface="Times New Roman" pitchFamily="18" charset="0"/>
              </a:rPr>
              <a:t> followed a structured, question-driven methodology. All defined Research Questions (RQs) were addressed quantitatively using empirical results from the implemented models, providing data-driven answers to each inquiry.</a:t>
            </a:r>
          </a:p>
          <a:p>
            <a:pPr algn="l"/>
            <a:endParaRPr lang="sr-Latn-RS" sz="1500" dirty="0">
              <a:latin typeface="Times New Roman" pitchFamily="18" charset="0"/>
              <a:cs typeface="Times New Roman" pitchFamily="18" charset="0"/>
            </a:endParaRPr>
          </a:p>
        </p:txBody>
      </p:sp>
    </p:spTree>
    <p:extLst>
      <p:ext uri="{BB962C8B-B14F-4D97-AF65-F5344CB8AC3E}">
        <p14:creationId xmlns:p14="http://schemas.microsoft.com/office/powerpoint/2010/main" val="307257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4600" y="165099"/>
            <a:ext cx="9144000" cy="868363"/>
          </a:xfrm>
        </p:spPr>
        <p:txBody>
          <a:bodyPr>
            <a:normAutofit/>
          </a:bodyPr>
          <a:lstStyle/>
          <a:p>
            <a:pPr algn="l"/>
            <a:r>
              <a:rPr lang="sr-Latn-RS" sz="4400" dirty="0" smtClean="0">
                <a:solidFill>
                  <a:srgbClr val="0070C0"/>
                </a:solidFill>
                <a:latin typeface="Times New Roman" pitchFamily="18" charset="0"/>
                <a:cs typeface="Times New Roman" pitchFamily="18" charset="0"/>
              </a:rPr>
              <a:t>8.CONCLUSION</a:t>
            </a:r>
            <a:endParaRPr lang="sr-Latn-RS" sz="4400" dirty="0">
              <a:solidFill>
                <a:srgbClr val="0070C0"/>
              </a:solidFill>
              <a:latin typeface="Times New Roman" pitchFamily="18" charset="0"/>
              <a:cs typeface="Times New Roman" pitchFamily="18" charset="0"/>
            </a:endParaRPr>
          </a:p>
        </p:txBody>
      </p:sp>
      <p:sp>
        <p:nvSpPr>
          <p:cNvPr id="3" name="Subtitle 2"/>
          <p:cNvSpPr>
            <a:spLocks noGrp="1"/>
          </p:cNvSpPr>
          <p:nvPr>
            <p:ph type="subTitle" idx="1"/>
          </p:nvPr>
        </p:nvSpPr>
        <p:spPr>
          <a:xfrm>
            <a:off x="1206500" y="1570038"/>
            <a:ext cx="9144000" cy="3421062"/>
          </a:xfrm>
        </p:spPr>
        <p:txBody>
          <a:bodyPr>
            <a:normAutofit/>
          </a:bodyPr>
          <a:lstStyle/>
          <a:p>
            <a:pPr algn="l"/>
            <a:r>
              <a:rPr lang="en-US" sz="1500" dirty="0">
                <a:latin typeface="Times New Roman" pitchFamily="18" charset="0"/>
                <a:cs typeface="Times New Roman" pitchFamily="18" charset="0"/>
              </a:rPr>
              <a:t>This research demonstrates the application of machine learning to analyze Amazon food reviews across three key tasks:</a:t>
            </a:r>
          </a:p>
          <a:p>
            <a:pPr algn="l"/>
            <a:r>
              <a:rPr lang="en-US" sz="1500" dirty="0">
                <a:latin typeface="Times New Roman" pitchFamily="18" charset="0"/>
                <a:cs typeface="Times New Roman" pitchFamily="18" charset="0"/>
              </a:rPr>
              <a:t>1. Rating Prediction (Score 1-5): Models achieved moderate accuracy (60-70%). A major challenge was class imbalance, as models performed well on common ratings (Score 5) but poorly on rare ones (Scores 2-4).</a:t>
            </a:r>
          </a:p>
          <a:p>
            <a:pPr algn="l"/>
            <a:r>
              <a:rPr lang="en-US" sz="1500" dirty="0">
                <a:latin typeface="Times New Roman" pitchFamily="18" charset="0"/>
                <a:cs typeface="Times New Roman" pitchFamily="18" charset="0"/>
              </a:rPr>
              <a:t>2. Helpfulness Prediction (</a:t>
            </a:r>
            <a:r>
              <a:rPr lang="en-US" sz="1500" dirty="0" err="1">
                <a:latin typeface="Times New Roman" pitchFamily="18" charset="0"/>
                <a:cs typeface="Times New Roman" pitchFamily="18" charset="0"/>
              </a:rPr>
              <a:t>IsHelpful</a:t>
            </a:r>
            <a:r>
              <a:rPr lang="en-US" sz="1500" dirty="0">
                <a:latin typeface="Times New Roman" pitchFamily="18" charset="0"/>
                <a:cs typeface="Times New Roman" pitchFamily="18" charset="0"/>
              </a:rPr>
              <a:t>): Performance was modest (~62% accuracy). Results suggest that text content alone is insufficient; future work needs richer features like review metadata.</a:t>
            </a:r>
          </a:p>
          <a:p>
            <a:pPr algn="l"/>
            <a:r>
              <a:rPr lang="en-US" sz="1500" dirty="0">
                <a:latin typeface="Times New Roman" pitchFamily="18" charset="0"/>
                <a:cs typeface="Times New Roman" pitchFamily="18" charset="0"/>
              </a:rPr>
              <a:t>3. Power User Identification (</a:t>
            </a:r>
            <a:r>
              <a:rPr lang="en-US" sz="1500" dirty="0" err="1">
                <a:latin typeface="Times New Roman" pitchFamily="18" charset="0"/>
                <a:cs typeface="Times New Roman" pitchFamily="18" charset="0"/>
              </a:rPr>
              <a:t>IsPowerUser</a:t>
            </a:r>
            <a:r>
              <a:rPr lang="en-US" sz="1500" dirty="0">
                <a:latin typeface="Times New Roman" pitchFamily="18" charset="0"/>
                <a:cs typeface="Times New Roman" pitchFamily="18" charset="0"/>
              </a:rPr>
              <a:t>): This was the most predictable task (~70% accuracy), indicating that reviewing frequency leaves a detectable signal in writing patterns.</a:t>
            </a:r>
          </a:p>
          <a:p>
            <a:pPr algn="l"/>
            <a:r>
              <a:rPr lang="sr-Latn-RS" sz="1500" dirty="0" smtClean="0">
                <a:latin typeface="Times New Roman" pitchFamily="18" charset="0"/>
                <a:cs typeface="Times New Roman" pitchFamily="18" charset="0"/>
              </a:rPr>
              <a:t>CONCLUSION : </a:t>
            </a:r>
            <a:r>
              <a:rPr lang="en-US" sz="1500" dirty="0">
                <a:latin typeface="Times New Roman" pitchFamily="18" charset="0"/>
                <a:cs typeface="Times New Roman" pitchFamily="18" charset="0"/>
              </a:rPr>
              <a:t>With the help of different algorithms, the effects of reviews on potential users can be predicted, but reviews as text alone are not enough for 100% accurate prediction</a:t>
            </a:r>
            <a:r>
              <a:rPr lang="en-US" sz="1500" dirty="0" smtClean="0">
                <a:latin typeface="Times New Roman" pitchFamily="18" charset="0"/>
                <a:cs typeface="Times New Roman" pitchFamily="18" charset="0"/>
              </a:rPr>
              <a:t>.</a:t>
            </a:r>
            <a:r>
              <a:rPr lang="sr-Latn-RS" sz="1500" dirty="0" smtClean="0">
                <a:latin typeface="Times New Roman" pitchFamily="18" charset="0"/>
                <a:cs typeface="Times New Roman" pitchFamily="18" charset="0"/>
              </a:rPr>
              <a:t> </a:t>
            </a:r>
            <a:endParaRPr lang="sr-Latn-RS" sz="1500" dirty="0">
              <a:latin typeface="Times New Roman" pitchFamily="18" charset="0"/>
              <a:cs typeface="Times New Roman" pitchFamily="18" charset="0"/>
            </a:endParaRPr>
          </a:p>
        </p:txBody>
      </p:sp>
    </p:spTree>
    <p:extLst>
      <p:ext uri="{BB962C8B-B14F-4D97-AF65-F5344CB8AC3E}">
        <p14:creationId xmlns:p14="http://schemas.microsoft.com/office/powerpoint/2010/main" val="93021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111335" y="2470068"/>
            <a:ext cx="6602681" cy="769441"/>
          </a:xfrm>
          <a:prstGeom prst="rect">
            <a:avLst/>
          </a:prstGeom>
          <a:noFill/>
        </p:spPr>
        <p:txBody>
          <a:bodyPr wrap="square" rtlCol="0">
            <a:spAutoFit/>
          </a:bodyPr>
          <a:lstStyle/>
          <a:p>
            <a:pPr algn="ctr"/>
            <a:r>
              <a:rPr lang="sr-Latn-RS" sz="4400" b="1" dirty="0" smtClean="0">
                <a:solidFill>
                  <a:schemeClr val="bg1"/>
                </a:solidFill>
              </a:rPr>
              <a:t>Thank You</a:t>
            </a:r>
            <a:r>
              <a:rPr lang="sr-Latn-RS" sz="4400" b="1" dirty="0" smtClean="0"/>
              <a:t> </a:t>
            </a:r>
            <a:endParaRPr lang="sr-Latn-RS" sz="4400" b="1" dirty="0"/>
          </a:p>
        </p:txBody>
      </p:sp>
    </p:spTree>
    <p:extLst>
      <p:ext uri="{BB962C8B-B14F-4D97-AF65-F5344CB8AC3E}">
        <p14:creationId xmlns:p14="http://schemas.microsoft.com/office/powerpoint/2010/main" val="89824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3EF73B47-0633-35F7-E25B-396D3B35D432}"/>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1. INTRODUCTION </a:t>
            </a:r>
            <a:endParaRPr lang="hr-HR" dirty="0">
              <a:solidFill>
                <a:schemeClr val="tx2">
                  <a:lumMod val="75000"/>
                  <a:lumOff val="25000"/>
                </a:schemeClr>
              </a:solidFill>
              <a:latin typeface="Times New Roman" pitchFamily="18" charset="0"/>
              <a:cs typeface="Times New Roman" pitchFamily="18" charset="0"/>
            </a:endParaRPr>
          </a:p>
        </p:txBody>
      </p:sp>
      <p:sp>
        <p:nvSpPr>
          <p:cNvPr id="3" name="Rezervirano mjesto sadržaja 2">
            <a:extLst>
              <a:ext uri="{FF2B5EF4-FFF2-40B4-BE49-F238E27FC236}">
                <a16:creationId xmlns:a16="http://schemas.microsoft.com/office/drawing/2014/main" xmlns="" id="{F525EE53-9106-1173-CFB0-B40261CF65A8}"/>
              </a:ext>
            </a:extLst>
          </p:cNvPr>
          <p:cNvSpPr>
            <a:spLocks noGrp="1"/>
          </p:cNvSpPr>
          <p:nvPr>
            <p:ph idx="1"/>
          </p:nvPr>
        </p:nvSpPr>
        <p:spPr>
          <a:xfrm>
            <a:off x="826325" y="1599994"/>
            <a:ext cx="10515600" cy="2615746"/>
          </a:xfrm>
        </p:spPr>
        <p:txBody>
          <a:bodyPr>
            <a:normAutofit/>
          </a:bodyPr>
          <a:lstStyle/>
          <a:p>
            <a:r>
              <a:rPr lang="en-US" sz="2000" dirty="0">
                <a:latin typeface="Times New Roman" pitchFamily="18" charset="0"/>
                <a:cs typeface="Times New Roman" pitchFamily="18" charset="0"/>
              </a:rPr>
              <a:t>With the exponential growth of e-commerce, customer reviews play a crucial role in decision-making for both consumers and businesses</a:t>
            </a:r>
            <a:r>
              <a:rPr lang="hr-HR" sz="2000" dirty="0" smtClean="0">
                <a:latin typeface="Times New Roman" pitchFamily="18" charset="0"/>
                <a:cs typeface="Times New Roman" pitchFamily="18" charset="0"/>
              </a:rPr>
              <a:t>.</a:t>
            </a:r>
            <a:endParaRPr lang="sr-Latn-R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research centers around leveraging Machine Learning (ML) to analyze food reviews on Amazon, a comprehensive dataset that spans over a decade and encompasses approximately 568,454 reviews. </a:t>
            </a:r>
            <a:endParaRPr lang="sr-Latn-R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By </a:t>
            </a:r>
            <a:r>
              <a:rPr lang="en-US" sz="2000" dirty="0">
                <a:latin typeface="Times New Roman" pitchFamily="18" charset="0"/>
                <a:cs typeface="Times New Roman" pitchFamily="18" charset="0"/>
              </a:rPr>
              <a:t>applying ML techniques to these reviews, we can move beyond simple </a:t>
            </a:r>
            <a:r>
              <a:rPr lang="en-US" sz="2000" dirty="0" smtClean="0">
                <a:latin typeface="Times New Roman" pitchFamily="18" charset="0"/>
                <a:cs typeface="Times New Roman" pitchFamily="18" charset="0"/>
              </a:rPr>
              <a:t>exploration </a:t>
            </a:r>
            <a:r>
              <a:rPr lang="en-US" sz="2000" dirty="0">
                <a:latin typeface="Times New Roman" pitchFamily="18" charset="0"/>
                <a:cs typeface="Times New Roman" pitchFamily="18" charset="0"/>
              </a:rPr>
              <a:t>to build predictive models that automatically identify key patterns in consumer behavior</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8337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2D14B184-6AE5-561C-4C87-7AEE09BE3910}"/>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2.RESEARCH QUESTIONS </a:t>
            </a:r>
            <a:endParaRPr lang="hr-HR" dirty="0">
              <a:solidFill>
                <a:schemeClr val="tx2">
                  <a:lumMod val="75000"/>
                  <a:lumOff val="25000"/>
                </a:schemeClr>
              </a:solidFill>
              <a:latin typeface="Times New Roman" pitchFamily="18" charset="0"/>
              <a:cs typeface="Times New Roman" pitchFamily="18" charset="0"/>
            </a:endParaRPr>
          </a:p>
        </p:txBody>
      </p:sp>
      <p:sp>
        <p:nvSpPr>
          <p:cNvPr id="3" name="Rezervirano mjesto sadržaja 2">
            <a:extLst>
              <a:ext uri="{FF2B5EF4-FFF2-40B4-BE49-F238E27FC236}">
                <a16:creationId xmlns:a16="http://schemas.microsoft.com/office/drawing/2014/main" xmlns="" id="{047715D4-25DD-A9F6-7473-401B74129EDA}"/>
              </a:ext>
            </a:extLst>
          </p:cNvPr>
          <p:cNvSpPr>
            <a:spLocks noGrp="1"/>
          </p:cNvSpPr>
          <p:nvPr>
            <p:ph idx="1"/>
          </p:nvPr>
        </p:nvSpPr>
        <p:spPr/>
        <p:txBody>
          <a:bodyPr>
            <a:normAutofit fontScale="92500" lnSpcReduction="10000"/>
          </a:bodyPr>
          <a:lstStyle/>
          <a:p>
            <a:r>
              <a:rPr lang="en-US" dirty="0"/>
              <a:t>RQ1 (Score Prediction): How accurately can text classification models (e.g., Naive Bayes, SVM, Neural Networks) predict the numerical score (1-5) from the review text? What performance do they achieve, and on which classes are the most errors made</a:t>
            </a:r>
            <a:r>
              <a:rPr lang="en-US" dirty="0" smtClean="0"/>
              <a:t>?</a:t>
            </a:r>
            <a:endParaRPr lang="sr-Latn-RS" dirty="0" smtClean="0"/>
          </a:p>
          <a:p>
            <a:r>
              <a:rPr lang="sr-Latn-RS" dirty="0" smtClean="0"/>
              <a:t>RQ2(</a:t>
            </a:r>
            <a:r>
              <a:rPr lang="sr-Latn-RS" i="1" dirty="0"/>
              <a:t>Helpfulness Prediction</a:t>
            </a:r>
            <a:r>
              <a:rPr lang="sr-Latn-RS" dirty="0" smtClean="0"/>
              <a:t>) : </a:t>
            </a:r>
            <a:r>
              <a:rPr lang="en-US" dirty="0" smtClean="0"/>
              <a:t>To </a:t>
            </a:r>
            <a:r>
              <a:rPr lang="en-US" dirty="0"/>
              <a:t>what extent can machine learning algorithms determine whether a user review will </a:t>
            </a:r>
            <a:r>
              <a:rPr lang="en-US" dirty="0" smtClean="0"/>
              <a:t>helpful</a:t>
            </a:r>
            <a:r>
              <a:rPr lang="sr-Latn-RS" dirty="0" smtClean="0"/>
              <a:t> or not </a:t>
            </a:r>
            <a:r>
              <a:rPr lang="en-US" dirty="0" smtClean="0"/>
              <a:t>?</a:t>
            </a:r>
            <a:endParaRPr lang="sr-Latn-RS" dirty="0" smtClean="0"/>
          </a:p>
          <a:p>
            <a:r>
              <a:rPr lang="sr-Latn-RS" dirty="0" smtClean="0"/>
              <a:t>RQ3(</a:t>
            </a:r>
            <a:r>
              <a:rPr lang="sr-Latn-RS" i="1" dirty="0"/>
              <a:t>Identification of "Professional" </a:t>
            </a:r>
            <a:r>
              <a:rPr lang="sr-Latn-RS" i="1" dirty="0" smtClean="0"/>
              <a:t>Reviews) : </a:t>
            </a:r>
            <a:r>
              <a:rPr lang="en-US" dirty="0"/>
              <a:t>Can machine learning models reliably identify “professional” users based on their review behavior</a:t>
            </a:r>
            <a:r>
              <a:rPr lang="en-US" dirty="0" smtClean="0"/>
              <a:t>?</a:t>
            </a:r>
            <a:endParaRPr lang="sr-Latn-RS" dirty="0" smtClean="0"/>
          </a:p>
          <a:p>
            <a:r>
              <a:rPr lang="sr-Latn-RS" dirty="0" smtClean="0"/>
              <a:t>RQ4(</a:t>
            </a:r>
            <a:r>
              <a:rPr lang="sr-Latn-RS" i="1" dirty="0"/>
              <a:t>Time Analysis</a:t>
            </a:r>
            <a:r>
              <a:rPr lang="sr-Latn-RS" dirty="0" smtClean="0"/>
              <a:t>) :</a:t>
            </a:r>
            <a:r>
              <a:rPr lang="en-US" dirty="0"/>
              <a:t>How do reviews and their ratings change over time??</a:t>
            </a:r>
          </a:p>
          <a:p>
            <a:endParaRPr lang="hr-HR" dirty="0"/>
          </a:p>
        </p:txBody>
      </p:sp>
    </p:spTree>
    <p:extLst>
      <p:ext uri="{BB962C8B-B14F-4D97-AF65-F5344CB8AC3E}">
        <p14:creationId xmlns:p14="http://schemas.microsoft.com/office/powerpoint/2010/main" val="205388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B5F56838-B591-9655-A56E-C0B4E5B32601}"/>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3. LITERATURE REVIEW </a:t>
            </a:r>
            <a:endParaRPr lang="hr-HR" dirty="0">
              <a:solidFill>
                <a:schemeClr val="tx2">
                  <a:lumMod val="75000"/>
                  <a:lumOff val="25000"/>
                </a:schemeClr>
              </a:solidFill>
              <a:latin typeface="Times New Roman" pitchFamily="18" charset="0"/>
              <a:cs typeface="Times New Roman" pitchFamily="18" charset="0"/>
            </a:endParaRPr>
          </a:p>
        </p:txBody>
      </p:sp>
      <p:pic>
        <p:nvPicPr>
          <p:cNvPr id="1027" name="Picture 3" descr="C:\Users\win11\Downloads\ChatGPT Image 10. дец 2025. 10_48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1282700"/>
            <a:ext cx="71247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33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14FEC084-14BF-6719-7D99-D8FCAFA35B38}"/>
              </a:ext>
            </a:extLst>
          </p:cNvPr>
          <p:cNvSpPr>
            <a:spLocks noGrp="1"/>
          </p:cNvSpPr>
          <p:nvPr>
            <p:ph type="title"/>
          </p:nvPr>
        </p:nvSpPr>
        <p:spPr>
          <a:xfrm>
            <a:off x="850075" y="115743"/>
            <a:ext cx="10515600" cy="1325563"/>
          </a:xfrm>
        </p:spPr>
        <p:txBody>
          <a:bodyPr/>
          <a:lstStyle/>
          <a:p>
            <a:r>
              <a:rPr lang="hr-HR" dirty="0" smtClean="0">
                <a:solidFill>
                  <a:schemeClr val="tx2">
                    <a:lumMod val="75000"/>
                    <a:lumOff val="25000"/>
                  </a:schemeClr>
                </a:solidFill>
                <a:latin typeface="Times New Roman" pitchFamily="18" charset="0"/>
                <a:cs typeface="Times New Roman" pitchFamily="18" charset="0"/>
              </a:rPr>
              <a:t>4. METHODOLOGY</a:t>
            </a:r>
            <a:endParaRPr lang="hr-HR" dirty="0">
              <a:solidFill>
                <a:schemeClr val="tx2">
                  <a:lumMod val="75000"/>
                  <a:lumOff val="25000"/>
                </a:schemeClr>
              </a:solidFill>
              <a:latin typeface="Times New Roman" pitchFamily="18" charset="0"/>
              <a:cs typeface="Times New Roman" pitchFamily="18" charset="0"/>
            </a:endParaRPr>
          </a:p>
        </p:txBody>
      </p:sp>
      <p:sp>
        <p:nvSpPr>
          <p:cNvPr id="3" name="Rezervirano mjesto sadržaja 2">
            <a:extLst>
              <a:ext uri="{FF2B5EF4-FFF2-40B4-BE49-F238E27FC236}">
                <a16:creationId xmlns:a16="http://schemas.microsoft.com/office/drawing/2014/main" xmlns="" id="{7C6C1FAE-C4D2-7BAF-CF4E-4473B96C5045}"/>
              </a:ext>
            </a:extLst>
          </p:cNvPr>
          <p:cNvSpPr>
            <a:spLocks noGrp="1"/>
          </p:cNvSpPr>
          <p:nvPr>
            <p:ph idx="1"/>
          </p:nvPr>
        </p:nvSpPr>
        <p:spPr>
          <a:xfrm>
            <a:off x="790699" y="1445614"/>
            <a:ext cx="10515600" cy="4351338"/>
          </a:xfrm>
        </p:spPr>
        <p:txBody>
          <a:bodyPr/>
          <a:lstStyle/>
          <a:p>
            <a:r>
              <a:rPr lang="en-US" sz="2600" dirty="0">
                <a:latin typeface="Times New Roman" pitchFamily="18" charset="0"/>
                <a:cs typeface="Times New Roman" pitchFamily="18" charset="0"/>
              </a:rPr>
              <a:t>Methodological flow of the entire research</a:t>
            </a:r>
            <a:r>
              <a:rPr lang="en-US" sz="2600" dirty="0" smtClean="0">
                <a:latin typeface="Times New Roman" pitchFamily="18" charset="0"/>
                <a:cs typeface="Times New Roman" pitchFamily="18" charset="0"/>
              </a:rPr>
              <a:t>:</a:t>
            </a:r>
            <a:endParaRPr lang="sr-Latn-RS" sz="2600" dirty="0" smtClean="0">
              <a:latin typeface="Times New Roman" pitchFamily="18" charset="0"/>
              <a:cs typeface="Times New Roman" pitchFamily="18" charset="0"/>
            </a:endParaRPr>
          </a:p>
          <a:p>
            <a:endParaRPr lang="hr-HR" dirty="0">
              <a:latin typeface="Times New Roman" pitchFamily="18" charset="0"/>
              <a:cs typeface="Times New Roman" pitchFamily="18" charset="0"/>
            </a:endParaRPr>
          </a:p>
        </p:txBody>
      </p:sp>
      <p:pic>
        <p:nvPicPr>
          <p:cNvPr id="2050" name="Picture 2" descr="C:\Users\win11\Downloads\diagram-export-10.-12.-2025.-10_53_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8224" y="2159000"/>
            <a:ext cx="808294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328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EFA99795-3347-0AF9-A1AE-9659EEC9B79C}"/>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5. DATA &amp; DATASET</a:t>
            </a:r>
            <a:endParaRPr lang="hr-HR" dirty="0">
              <a:solidFill>
                <a:schemeClr val="tx2">
                  <a:lumMod val="75000"/>
                  <a:lumOff val="25000"/>
                </a:schemeClr>
              </a:solidFill>
              <a:latin typeface="Times New Roman" pitchFamily="18" charset="0"/>
              <a:cs typeface="Times New Roman" pitchFamily="18" charset="0"/>
            </a:endParaRPr>
          </a:p>
        </p:txBody>
      </p:sp>
      <p:sp>
        <p:nvSpPr>
          <p:cNvPr id="3" name="Rezervirano mjesto sadržaja 2">
            <a:extLst>
              <a:ext uri="{FF2B5EF4-FFF2-40B4-BE49-F238E27FC236}">
                <a16:creationId xmlns:a16="http://schemas.microsoft.com/office/drawing/2014/main" xmlns="" id="{57635E4E-4C14-6025-A7BD-32EFE4FAAED9}"/>
              </a:ext>
            </a:extLst>
          </p:cNvPr>
          <p:cNvSpPr>
            <a:spLocks noGrp="1"/>
          </p:cNvSpPr>
          <p:nvPr>
            <p:ph idx="1"/>
          </p:nvPr>
        </p:nvSpPr>
        <p:spPr/>
        <p:txBody>
          <a:bodyPr>
            <a:normAutofit fontScale="77500" lnSpcReduction="20000"/>
          </a:bodyPr>
          <a:lstStyle/>
          <a:p>
            <a:r>
              <a:rPr lang="hr-HR" dirty="0" smtClean="0">
                <a:latin typeface="Times New Roman" pitchFamily="18" charset="0"/>
                <a:cs typeface="Times New Roman" pitchFamily="18" charset="0"/>
              </a:rPr>
              <a:t>Dataset : </a:t>
            </a:r>
            <a:r>
              <a:rPr lang="sr-Latn-RS" dirty="0">
                <a:latin typeface="Times New Roman" pitchFamily="18" charset="0"/>
                <a:cs typeface="Times New Roman" pitchFamily="18" charset="0"/>
              </a:rPr>
              <a:t>Amazon Fine Food </a:t>
            </a:r>
            <a:r>
              <a:rPr lang="sr-Latn-RS" dirty="0" smtClean="0">
                <a:latin typeface="Times New Roman" pitchFamily="18" charset="0"/>
                <a:cs typeface="Times New Roman" pitchFamily="18" charset="0"/>
              </a:rPr>
              <a:t>Reviews</a:t>
            </a:r>
          </a:p>
          <a:p>
            <a:r>
              <a:rPr lang="sr-Latn-RS" dirty="0" smtClean="0">
                <a:latin typeface="Times New Roman" pitchFamily="18" charset="0"/>
                <a:cs typeface="Times New Roman" pitchFamily="18" charset="0"/>
              </a:rPr>
              <a:t>Source : Kaggle</a:t>
            </a:r>
          </a:p>
          <a:p>
            <a:r>
              <a:rPr lang="sr-Latn-RS" dirty="0" smtClean="0">
                <a:latin typeface="Times New Roman" pitchFamily="18" charset="0"/>
                <a:cs typeface="Times New Roman" pitchFamily="18" charset="0"/>
              </a:rPr>
              <a:t>Description : </a:t>
            </a:r>
            <a:r>
              <a:rPr lang="en-US" dirty="0">
                <a:latin typeface="Times New Roman" pitchFamily="18" charset="0"/>
                <a:cs typeface="Times New Roman" pitchFamily="18" charset="0"/>
              </a:rPr>
              <a:t>It contains detailed information about food product reviews collected from the Amazon platform</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It is provided with multiple features that can help identify product ratings, user information, and textual content of the reviews</a:t>
            </a:r>
            <a:r>
              <a:rPr lang="en-US" dirty="0" smtClean="0">
                <a:latin typeface="Times New Roman" pitchFamily="18" charset="0"/>
                <a:cs typeface="Times New Roman" pitchFamily="18" charset="0"/>
              </a:rPr>
              <a:t>.</a:t>
            </a:r>
            <a:endParaRPr lang="sr-Latn-RS" dirty="0" smtClean="0">
              <a:latin typeface="Times New Roman" pitchFamily="18" charset="0"/>
              <a:cs typeface="Times New Roman" pitchFamily="18" charset="0"/>
            </a:endParaRPr>
          </a:p>
          <a:p>
            <a:r>
              <a:rPr lang="sr-Latn-RS" dirty="0" smtClean="0">
                <a:latin typeface="Times New Roman" pitchFamily="18" charset="0"/>
                <a:cs typeface="Times New Roman" pitchFamily="18" charset="0"/>
              </a:rPr>
              <a:t>Timespan : </a:t>
            </a:r>
            <a:r>
              <a:rPr lang="en-US" dirty="0">
                <a:latin typeface="Times New Roman" pitchFamily="18" charset="0"/>
                <a:cs typeface="Times New Roman" pitchFamily="18" charset="0"/>
              </a:rPr>
              <a:t>more than 10 years, including all ~500,000 reviews up to October </a:t>
            </a:r>
            <a:r>
              <a:rPr lang="en-US" dirty="0" smtClean="0">
                <a:latin typeface="Times New Roman" pitchFamily="18" charset="0"/>
                <a:cs typeface="Times New Roman" pitchFamily="18" charset="0"/>
              </a:rPr>
              <a:t>2012</a:t>
            </a:r>
            <a:endParaRPr lang="sr-Latn-RS" dirty="0">
              <a:latin typeface="Times New Roman" pitchFamily="18" charset="0"/>
              <a:cs typeface="Times New Roman" pitchFamily="18" charset="0"/>
            </a:endParaRPr>
          </a:p>
          <a:p>
            <a:r>
              <a:rPr lang="sr-Latn-RS" dirty="0" smtClean="0">
                <a:latin typeface="Times New Roman" pitchFamily="18" charset="0"/>
                <a:cs typeface="Times New Roman" pitchFamily="18" charset="0"/>
              </a:rPr>
              <a:t>Dataset Info : </a:t>
            </a:r>
          </a:p>
          <a:p>
            <a:pPr marL="514350" indent="-514350" fontAlgn="base">
              <a:buFont typeface="+mj-lt"/>
              <a:buAutoNum type="arabicPeriod"/>
            </a:pPr>
            <a:r>
              <a:rPr lang="en-US" dirty="0" smtClean="0">
                <a:latin typeface="Times New Roman" pitchFamily="18" charset="0"/>
                <a:cs typeface="Times New Roman" pitchFamily="18" charset="0"/>
              </a:rPr>
              <a:t>Reviews </a:t>
            </a:r>
            <a:r>
              <a:rPr lang="en-US" dirty="0">
                <a:latin typeface="Times New Roman" pitchFamily="18" charset="0"/>
                <a:cs typeface="Times New Roman" pitchFamily="18" charset="0"/>
              </a:rPr>
              <a:t>from Oct 1999 - Oct </a:t>
            </a:r>
            <a:r>
              <a:rPr lang="en-US" dirty="0" smtClean="0">
                <a:latin typeface="Times New Roman" pitchFamily="18" charset="0"/>
                <a:cs typeface="Times New Roman" pitchFamily="18" charset="0"/>
              </a:rPr>
              <a:t>2012</a:t>
            </a:r>
            <a:r>
              <a:rPr lang="sr-Latn-RS" dirty="0" smtClean="0">
                <a:latin typeface="Times New Roman" pitchFamily="18" charset="0"/>
                <a:cs typeface="Times New Roman" pitchFamily="18" charset="0"/>
              </a:rPr>
              <a:t> </a:t>
            </a:r>
          </a:p>
          <a:p>
            <a:pPr marL="514350" indent="-514350" fontAlgn="base">
              <a:buFont typeface="+mj-lt"/>
              <a:buAutoNum type="arabicPeriod"/>
            </a:pPr>
            <a:r>
              <a:rPr lang="en-US" dirty="0" smtClean="0">
                <a:latin typeface="Times New Roman" pitchFamily="18" charset="0"/>
                <a:cs typeface="Times New Roman" pitchFamily="18" charset="0"/>
              </a:rPr>
              <a:t>568,454 </a:t>
            </a:r>
            <a:r>
              <a:rPr lang="en-US" dirty="0">
                <a:latin typeface="Times New Roman" pitchFamily="18" charset="0"/>
                <a:cs typeface="Times New Roman" pitchFamily="18" charset="0"/>
              </a:rPr>
              <a:t>reviews</a:t>
            </a:r>
          </a:p>
          <a:p>
            <a:pPr marL="514350" indent="-514350" fontAlgn="base">
              <a:buFont typeface="+mj-lt"/>
              <a:buAutoNum type="arabicPeriod"/>
            </a:pPr>
            <a:r>
              <a:rPr lang="en-US" dirty="0" smtClean="0">
                <a:latin typeface="Times New Roman" pitchFamily="18" charset="0"/>
                <a:cs typeface="Times New Roman" pitchFamily="18" charset="0"/>
              </a:rPr>
              <a:t>256,059 </a:t>
            </a:r>
            <a:r>
              <a:rPr lang="en-US" dirty="0">
                <a:latin typeface="Times New Roman" pitchFamily="18" charset="0"/>
                <a:cs typeface="Times New Roman" pitchFamily="18" charset="0"/>
              </a:rPr>
              <a:t>users</a:t>
            </a:r>
          </a:p>
          <a:p>
            <a:pPr marL="514350" indent="-514350" fontAlgn="base">
              <a:buFont typeface="+mj-lt"/>
              <a:buAutoNum type="arabicPeriod"/>
            </a:pPr>
            <a:r>
              <a:rPr lang="en-US" dirty="0" smtClean="0">
                <a:latin typeface="Times New Roman" pitchFamily="18" charset="0"/>
                <a:cs typeface="Times New Roman" pitchFamily="18" charset="0"/>
              </a:rPr>
              <a:t>74,258 products</a:t>
            </a:r>
            <a:r>
              <a:rPr lang="sr-Latn-R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fontAlgn="base">
              <a:buFont typeface="+mj-lt"/>
              <a:buAutoNum type="arabicPeriod"/>
            </a:pPr>
            <a:r>
              <a:rPr lang="en-US" dirty="0" smtClean="0">
                <a:latin typeface="Times New Roman" pitchFamily="18" charset="0"/>
                <a:cs typeface="Times New Roman" pitchFamily="18" charset="0"/>
              </a:rPr>
              <a:t>260 </a:t>
            </a:r>
            <a:r>
              <a:rPr lang="en-US" dirty="0">
                <a:latin typeface="Times New Roman" pitchFamily="18" charset="0"/>
                <a:cs typeface="Times New Roman" pitchFamily="18" charset="0"/>
              </a:rPr>
              <a:t>users with &gt; 50 reviews</a:t>
            </a:r>
          </a:p>
          <a:p>
            <a:pPr marL="514350" indent="-514350">
              <a:buFont typeface="+mj-lt"/>
              <a:buAutoNum type="arabicPeriod"/>
            </a:pPr>
            <a:endParaRPr lang="hr-HR" dirty="0"/>
          </a:p>
        </p:txBody>
      </p:sp>
    </p:spTree>
    <p:extLst>
      <p:ext uri="{BB962C8B-B14F-4D97-AF65-F5344CB8AC3E}">
        <p14:creationId xmlns:p14="http://schemas.microsoft.com/office/powerpoint/2010/main" val="3696666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9C5E1F03-D7A3-7C08-5644-C1D1D99372F6}"/>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6.RESULTS</a:t>
            </a:r>
            <a:endParaRPr lang="hr-HR" dirty="0">
              <a:solidFill>
                <a:schemeClr val="tx2">
                  <a:lumMod val="75000"/>
                  <a:lumOff val="25000"/>
                </a:schemeClr>
              </a:solidFill>
              <a:latin typeface="Times New Roman" pitchFamily="18" charset="0"/>
              <a:cs typeface="Times New Roman" pitchFamily="18" charset="0"/>
            </a:endParaRPr>
          </a:p>
        </p:txBody>
      </p:sp>
      <p:pic>
        <p:nvPicPr>
          <p:cNvPr id="3077" name="Picture 5" descr="C:\Users\win11\Desktop\rezl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59" y="3709988"/>
            <a:ext cx="30003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win11\Desktop\rezlt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24619"/>
            <a:ext cx="35433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win11\Desktop\rezlt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3" y="1602582"/>
            <a:ext cx="3905168" cy="19415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win11\Desktop\rezlt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231" y="765968"/>
            <a:ext cx="3379869" cy="26572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win11\Desktop\rezlt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913" y="3544094"/>
            <a:ext cx="4679674" cy="255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50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xmlns="" id="{362A0619-268D-4013-F105-BB61D100043D}"/>
              </a:ext>
            </a:extLst>
          </p:cNvPr>
          <p:cNvSpPr>
            <a:spLocks noGrp="1"/>
          </p:cNvSpPr>
          <p:nvPr>
            <p:ph type="title"/>
          </p:nvPr>
        </p:nvSpPr>
        <p:spPr/>
        <p:txBody>
          <a:bodyPr/>
          <a:lstStyle/>
          <a:p>
            <a:r>
              <a:rPr lang="hr-HR" dirty="0" smtClean="0">
                <a:solidFill>
                  <a:schemeClr val="tx2">
                    <a:lumMod val="75000"/>
                    <a:lumOff val="25000"/>
                  </a:schemeClr>
                </a:solidFill>
                <a:latin typeface="Times New Roman" pitchFamily="18" charset="0"/>
                <a:cs typeface="Times New Roman" pitchFamily="18" charset="0"/>
              </a:rPr>
              <a:t>7.</a:t>
            </a:r>
            <a:r>
              <a:rPr lang="hr-HR" dirty="0">
                <a:solidFill>
                  <a:schemeClr val="tx2">
                    <a:lumMod val="75000"/>
                    <a:lumOff val="25000"/>
                  </a:schemeClr>
                </a:solidFill>
                <a:latin typeface="Times New Roman" pitchFamily="18" charset="0"/>
                <a:cs typeface="Times New Roman" pitchFamily="18" charset="0"/>
              </a:rPr>
              <a:t> RESEARCH QUESTIONS REVISITED</a:t>
            </a:r>
          </a:p>
        </p:txBody>
      </p:sp>
      <p:sp>
        <p:nvSpPr>
          <p:cNvPr id="3" name="Rezervirano mjesto sadržaja 2">
            <a:extLst>
              <a:ext uri="{FF2B5EF4-FFF2-40B4-BE49-F238E27FC236}">
                <a16:creationId xmlns:a16="http://schemas.microsoft.com/office/drawing/2014/main" xmlns="" id="{5643BB32-3C71-8D61-F7BC-1F9DC240CEA9}"/>
              </a:ext>
            </a:extLst>
          </p:cNvPr>
          <p:cNvSpPr>
            <a:spLocks noGrp="1"/>
          </p:cNvSpPr>
          <p:nvPr>
            <p:ph idx="1"/>
          </p:nvPr>
        </p:nvSpPr>
        <p:spPr/>
        <p:txBody>
          <a:bodyPr>
            <a:normAutofit lnSpcReduction="10000"/>
          </a:bodyPr>
          <a:lstStyle/>
          <a:p>
            <a:r>
              <a:rPr lang="en-US" sz="2000" dirty="0">
                <a:latin typeface="Times New Roman" pitchFamily="18" charset="0"/>
                <a:cs typeface="Times New Roman" pitchFamily="18" charset="0"/>
              </a:rPr>
              <a:t>RQ1 (Score Prediction</a:t>
            </a:r>
            <a:r>
              <a:rPr lang="en-US" sz="2000" dirty="0" smtClean="0">
                <a:latin typeface="Times New Roman" pitchFamily="18" charset="0"/>
                <a:cs typeface="Times New Roman" pitchFamily="18" charset="0"/>
              </a:rPr>
              <a:t>):</a:t>
            </a:r>
            <a:r>
              <a:rPr lang="sr-Latn-R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results show that models achieve moderate accuracy, with Logistic Regression performing best (≈70%). Extreme scores (1 and 5) are predicted most reliably across all algorithms, while mid-range scores (2 and 3) show the highest error rates. This confirms that text-based score prediction is feasible but limited by the difficulty of distinguishing neutral or ambiguous reviews</a:t>
            </a:r>
            <a:r>
              <a:rPr lang="en-US" sz="2000" dirty="0" smtClean="0">
                <a:latin typeface="Times New Roman" pitchFamily="18" charset="0"/>
                <a:cs typeface="Times New Roman" pitchFamily="18" charset="0"/>
              </a:rPr>
              <a:t>.</a:t>
            </a:r>
            <a:endParaRPr lang="sr-Latn-RS" sz="2000" dirty="0" smtClean="0">
              <a:latin typeface="Times New Roman" pitchFamily="18" charset="0"/>
              <a:cs typeface="Times New Roman" pitchFamily="18" charset="0"/>
            </a:endParaRPr>
          </a:p>
          <a:p>
            <a:r>
              <a:rPr lang="sr-Latn-RS" sz="2000" dirty="0" smtClean="0">
                <a:latin typeface="Times New Roman" pitchFamily="18" charset="0"/>
                <a:cs typeface="Times New Roman" pitchFamily="18" charset="0"/>
              </a:rPr>
              <a:t>RQ2(Helpfulness </a:t>
            </a:r>
            <a:r>
              <a:rPr lang="sr-Latn-RS" sz="2000" dirty="0">
                <a:latin typeface="Times New Roman" pitchFamily="18" charset="0"/>
                <a:cs typeface="Times New Roman" pitchFamily="18" charset="0"/>
              </a:rPr>
              <a:t>Prediction</a:t>
            </a:r>
            <a:r>
              <a:rPr lang="sr-Latn-RS" sz="2000" i="1" dirty="0" smtClean="0">
                <a:latin typeface="Times New Roman" pitchFamily="18" charset="0"/>
                <a:cs typeface="Times New Roman" pitchFamily="18" charset="0"/>
              </a:rPr>
              <a:t>) : </a:t>
            </a:r>
            <a:r>
              <a:rPr lang="en-US" sz="2000" dirty="0">
                <a:latin typeface="Times New Roman" pitchFamily="18" charset="0"/>
                <a:cs typeface="Times New Roman" pitchFamily="18" charset="0"/>
              </a:rPr>
              <a:t>The analysis indicates that ML models can predict review helpfulness with moderate accuracy, ranging around 60–70% depending on the algorithm. The best performance is achieved by Random Forest and Logistic Regression, while more complex models (ANN, SVM) deliver stable but not significantly better results.</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Models generally identify reviews as helpful when they are longer and exhibit clear sentiment, but they struggle with short and neutral reviews.</a:t>
            </a:r>
          </a:p>
          <a:p>
            <a:r>
              <a:rPr lang="en-US" sz="2000" b="1" dirty="0" smtClean="0">
                <a:latin typeface="Times New Roman" pitchFamily="18" charset="0"/>
                <a:cs typeface="Times New Roman" pitchFamily="18" charset="0"/>
              </a:rPr>
              <a:t>Conclusion</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Machine learning models can reliably distinguish helpful from unhelpful reviews, but their performance remains constrained due to dataset imbalance and the subjective nature of helpfulness itself.</a:t>
            </a:r>
          </a:p>
          <a:p>
            <a:endParaRPr lang="sr-Latn-RS" sz="2000" dirty="0" smtClean="0">
              <a:latin typeface="Times New Roman" pitchFamily="18" charset="0"/>
              <a:cs typeface="Times New Roman" pitchFamily="18" charset="0"/>
            </a:endParaRPr>
          </a:p>
          <a:p>
            <a:endParaRPr lang="hr-HR" sz="2000" dirty="0">
              <a:latin typeface="Times New Roman" pitchFamily="18" charset="0"/>
              <a:cs typeface="Times New Roman" pitchFamily="18" charset="0"/>
            </a:endParaRPr>
          </a:p>
        </p:txBody>
      </p:sp>
    </p:spTree>
    <p:extLst>
      <p:ext uri="{BB962C8B-B14F-4D97-AF65-F5344CB8AC3E}">
        <p14:creationId xmlns:p14="http://schemas.microsoft.com/office/powerpoint/2010/main" val="16206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Rezervirano mjesto sadržaja 2">
            <a:extLst>
              <a:ext uri="{FF2B5EF4-FFF2-40B4-BE49-F238E27FC236}">
                <a16:creationId xmlns:a16="http://schemas.microsoft.com/office/drawing/2014/main" xmlns="" id="{EFB61802-B356-4D29-5ED8-5636F82280D6}"/>
              </a:ext>
            </a:extLst>
          </p:cNvPr>
          <p:cNvSpPr>
            <a:spLocks noGrp="1"/>
          </p:cNvSpPr>
          <p:nvPr>
            <p:ph idx="1"/>
          </p:nvPr>
        </p:nvSpPr>
        <p:spPr>
          <a:xfrm>
            <a:off x="749300" y="136525"/>
            <a:ext cx="10515600" cy="5400676"/>
          </a:xfrm>
        </p:spPr>
        <p:txBody>
          <a:bodyPr>
            <a:normAutofit fontScale="62500" lnSpcReduction="20000"/>
          </a:bodyPr>
          <a:lstStyle/>
          <a:p>
            <a:r>
              <a:rPr lang="sr-Latn-RS" sz="1800" dirty="0">
                <a:latin typeface="Times New Roman" pitchFamily="18" charset="0"/>
                <a:cs typeface="Times New Roman" pitchFamily="18" charset="0"/>
              </a:rPr>
              <a:t>RQ3(</a:t>
            </a:r>
            <a:r>
              <a:rPr lang="sr-Latn-RS" sz="1800" i="1" dirty="0">
                <a:latin typeface="Times New Roman" pitchFamily="18" charset="0"/>
                <a:cs typeface="Times New Roman" pitchFamily="18" charset="0"/>
              </a:rPr>
              <a:t>Identification of "Professional" Reviews) :  </a:t>
            </a:r>
            <a:endParaRPr lang="sr-Latn-RS" sz="1800" i="1" dirty="0" smtClean="0">
              <a:latin typeface="Times New Roman" pitchFamily="18" charset="0"/>
              <a:cs typeface="Times New Roman" pitchFamily="18" charset="0"/>
            </a:endParaRPr>
          </a:p>
          <a:p>
            <a:r>
              <a:rPr lang="sr-Latn-RS" sz="1800" dirty="0" smtClean="0">
                <a:latin typeface="Times New Roman" pitchFamily="18" charset="0"/>
                <a:cs typeface="Times New Roman" pitchFamily="18" charset="0"/>
              </a:rPr>
              <a:t>R</a:t>
            </a:r>
            <a:r>
              <a:rPr lang="en-US" sz="1800" dirty="0" err="1" smtClean="0">
                <a:latin typeface="Times New Roman" pitchFamily="18" charset="0"/>
                <a:cs typeface="Times New Roman" pitchFamily="18" charset="0"/>
              </a:rPr>
              <a:t>esults</a:t>
            </a:r>
            <a:r>
              <a:rPr lang="en-US" sz="1800" dirty="0" smtClean="0">
                <a:latin typeface="Times New Roman" pitchFamily="18" charset="0"/>
                <a:cs typeface="Times New Roman" pitchFamily="18" charset="0"/>
              </a:rPr>
              <a:t> show</a:t>
            </a:r>
            <a:r>
              <a:rPr lang="sr-Latn-RS" sz="1800" dirty="0" smtClean="0">
                <a:latin typeface="Times New Roman" pitchFamily="18" charset="0"/>
                <a:cs typeface="Times New Roman" pitchFamily="18" charset="0"/>
              </a:rPr>
              <a:t> next</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Logistic Regression: 0.67 accuracy</a:t>
            </a:r>
          </a:p>
          <a:p>
            <a:r>
              <a:rPr lang="en-US" sz="1800" dirty="0">
                <a:latin typeface="Times New Roman" pitchFamily="18" charset="0"/>
                <a:cs typeface="Times New Roman" pitchFamily="18" charset="0"/>
              </a:rPr>
              <a:t>Random Forest: 0.664</a:t>
            </a:r>
          </a:p>
          <a:p>
            <a:r>
              <a:rPr lang="en-US" sz="1800" dirty="0">
                <a:latin typeface="Times New Roman" pitchFamily="18" charset="0"/>
                <a:cs typeface="Times New Roman" pitchFamily="18" charset="0"/>
              </a:rPr>
              <a:t>SVM: 0.658</a:t>
            </a:r>
          </a:p>
          <a:p>
            <a:r>
              <a:rPr lang="en-US" sz="1800" dirty="0" err="1">
                <a:latin typeface="Times New Roman" pitchFamily="18" charset="0"/>
                <a:cs typeface="Times New Roman" pitchFamily="18" charset="0"/>
              </a:rPr>
              <a:t>kNN</a:t>
            </a:r>
            <a:r>
              <a:rPr lang="en-US" sz="1800" dirty="0">
                <a:latin typeface="Times New Roman" pitchFamily="18" charset="0"/>
                <a:cs typeface="Times New Roman" pitchFamily="18" charset="0"/>
              </a:rPr>
              <a:t>: 0.649</a:t>
            </a:r>
          </a:p>
          <a:p>
            <a:r>
              <a:rPr lang="en-US" sz="1800" dirty="0">
                <a:latin typeface="Times New Roman" pitchFamily="18" charset="0"/>
                <a:cs typeface="Times New Roman" pitchFamily="18" charset="0"/>
              </a:rPr>
              <a:t>ANN: 0.645</a:t>
            </a:r>
          </a:p>
          <a:p>
            <a:r>
              <a:rPr lang="en-US" sz="1800" dirty="0">
                <a:latin typeface="Times New Roman" pitchFamily="18" charset="0"/>
                <a:cs typeface="Times New Roman" pitchFamily="18" charset="0"/>
              </a:rPr>
              <a:t>These results indicate that the models can partially distinguish “professional” users (defined as users with &gt;5 reviews), but prediction reliability remains moderate, suggesting that review count alone is not a strong enough </a:t>
            </a:r>
            <a:r>
              <a:rPr lang="en-US" sz="1800" dirty="0" err="1">
                <a:latin typeface="Times New Roman" pitchFamily="18" charset="0"/>
                <a:cs typeface="Times New Roman" pitchFamily="18" charset="0"/>
              </a:rPr>
              <a:t>behavioural</a:t>
            </a:r>
            <a:r>
              <a:rPr lang="en-US" sz="1800" dirty="0">
                <a:latin typeface="Times New Roman" pitchFamily="18" charset="0"/>
                <a:cs typeface="Times New Roman" pitchFamily="18" charset="0"/>
              </a:rPr>
              <a:t> signal</a:t>
            </a:r>
            <a:r>
              <a:rPr lang="en-US" sz="1800" dirty="0" smtClean="0">
                <a:latin typeface="Times New Roman" pitchFamily="18" charset="0"/>
                <a:cs typeface="Times New Roman" pitchFamily="18" charset="0"/>
              </a:rPr>
              <a:t>.</a:t>
            </a:r>
            <a:endParaRPr lang="sr-Latn-RS" sz="1800" dirty="0" smtClean="0">
              <a:latin typeface="Times New Roman" pitchFamily="18" charset="0"/>
              <a:cs typeface="Times New Roman" pitchFamily="18" charset="0"/>
            </a:endParaRPr>
          </a:p>
          <a:p>
            <a:endParaRPr lang="sr-Latn-RS" sz="1800" dirty="0" smtClean="0">
              <a:latin typeface="Times New Roman" pitchFamily="18" charset="0"/>
              <a:cs typeface="Times New Roman" pitchFamily="18" charset="0"/>
            </a:endParaRPr>
          </a:p>
          <a:p>
            <a:endParaRPr lang="sr-Latn-RS" sz="1800" dirty="0">
              <a:latin typeface="Times New Roman" pitchFamily="18" charset="0"/>
              <a:cs typeface="Times New Roman" pitchFamily="18" charset="0"/>
            </a:endParaRPr>
          </a:p>
          <a:p>
            <a:endParaRPr lang="sr-Latn-RS" sz="1800" dirty="0" smtClean="0">
              <a:latin typeface="Times New Roman" pitchFamily="18" charset="0"/>
              <a:cs typeface="Times New Roman" pitchFamily="18" charset="0"/>
            </a:endParaRPr>
          </a:p>
          <a:p>
            <a:endParaRPr lang="sr-Latn-RS" sz="1800" dirty="0">
              <a:latin typeface="Times New Roman" pitchFamily="18" charset="0"/>
              <a:cs typeface="Times New Roman" pitchFamily="18" charset="0"/>
            </a:endParaRPr>
          </a:p>
          <a:p>
            <a:endParaRPr lang="sr-Latn-RS" sz="1800" dirty="0" smtClean="0">
              <a:latin typeface="Times New Roman" pitchFamily="18" charset="0"/>
              <a:cs typeface="Times New Roman" pitchFamily="18" charset="0"/>
            </a:endParaRPr>
          </a:p>
          <a:p>
            <a:endParaRPr lang="sr-Latn-RS" sz="1800" dirty="0">
              <a:latin typeface="Times New Roman" pitchFamily="18" charset="0"/>
              <a:cs typeface="Times New Roman" pitchFamily="18" charset="0"/>
            </a:endParaRPr>
          </a:p>
          <a:p>
            <a:endParaRPr lang="sr-Latn-RS" sz="1800" dirty="0" smtClean="0">
              <a:latin typeface="Times New Roman" pitchFamily="18" charset="0"/>
              <a:cs typeface="Times New Roman" pitchFamily="18" charset="0"/>
            </a:endParaRPr>
          </a:p>
          <a:p>
            <a:pPr marL="0" indent="0">
              <a:buNone/>
            </a:pPr>
            <a:endParaRPr lang="sr-Latn-RS" sz="1800" dirty="0" smtClean="0">
              <a:latin typeface="Times New Roman" pitchFamily="18" charset="0"/>
              <a:cs typeface="Times New Roman" pitchFamily="18" charset="0"/>
            </a:endParaRPr>
          </a:p>
          <a:p>
            <a:r>
              <a:rPr lang="sr-Latn-RS" sz="1800" dirty="0" smtClean="0">
                <a:latin typeface="Times New Roman" pitchFamily="18" charset="0"/>
                <a:cs typeface="Times New Roman" pitchFamily="18" charset="0"/>
              </a:rPr>
              <a:t>RQ4(</a:t>
            </a:r>
            <a:r>
              <a:rPr lang="sr-Latn-RS" sz="1800" i="1" dirty="0" smtClean="0">
                <a:latin typeface="Times New Roman" pitchFamily="18" charset="0"/>
                <a:cs typeface="Times New Roman" pitchFamily="18" charset="0"/>
              </a:rPr>
              <a:t>Time </a:t>
            </a:r>
            <a:r>
              <a:rPr lang="sr-Latn-RS" sz="1800" i="1" dirty="0">
                <a:latin typeface="Times New Roman" pitchFamily="18" charset="0"/>
                <a:cs typeface="Times New Roman" pitchFamily="18" charset="0"/>
              </a:rPr>
              <a:t>Analysis</a:t>
            </a:r>
            <a:r>
              <a:rPr lang="sr-Latn-RS" sz="1800" dirty="0">
                <a:latin typeface="Times New Roman" pitchFamily="18" charset="0"/>
                <a:cs typeface="Times New Roman" pitchFamily="18" charset="0"/>
              </a:rPr>
              <a:t>) </a:t>
            </a:r>
            <a:r>
              <a:rPr lang="sr-Latn-RS" sz="1800" dirty="0" smtClean="0">
                <a:latin typeface="Times New Roman" pitchFamily="18" charset="0"/>
                <a:cs typeface="Times New Roman" pitchFamily="18" charset="0"/>
              </a:rPr>
              <a:t>:</a:t>
            </a:r>
            <a:r>
              <a:rPr lang="en-US" sz="1800" dirty="0">
                <a:latin typeface="Times New Roman" pitchFamily="18" charset="0"/>
                <a:cs typeface="Times New Roman" pitchFamily="18" charset="0"/>
              </a:rPr>
              <a:t> The prediction task of identifying whether a review is "recent" (i.e., from a more recent date) yielded significantly better results than the other two tasks:</a:t>
            </a:r>
          </a:p>
          <a:p>
            <a:r>
              <a:rPr lang="en-US" sz="1800" dirty="0" err="1">
                <a:latin typeface="Times New Roman" pitchFamily="18" charset="0"/>
                <a:cs typeface="Times New Roman" pitchFamily="18" charset="0"/>
              </a:rPr>
              <a:t>kNN</a:t>
            </a:r>
            <a:r>
              <a:rPr lang="en-US" sz="1800" dirty="0">
                <a:latin typeface="Times New Roman" pitchFamily="18" charset="0"/>
                <a:cs typeface="Times New Roman" pitchFamily="18" charset="0"/>
              </a:rPr>
              <a:t>: 0.642</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Logistic Regression: 0.676</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Random Forest: 0.697 (best)</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SVM: 0.649</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ANN: 0.654</a:t>
            </a:r>
          </a:p>
          <a:p>
            <a:r>
              <a:rPr lang="en-US" sz="1800" dirty="0">
                <a:latin typeface="Times New Roman" pitchFamily="18" charset="0"/>
                <a:cs typeface="Times New Roman" pitchFamily="18" charset="0"/>
              </a:rPr>
              <a:t>This suggests that writing styles, tone, and linguistic patterns evolve over time, and the models were relatively successful in detecting these temporal cues. Reviews from different time periods appear to possess distinguishable characteristics</a:t>
            </a:r>
            <a:r>
              <a:rPr lang="en-US" sz="1800" dirty="0" smtClean="0">
                <a:latin typeface="Times New Roman" pitchFamily="18" charset="0"/>
                <a:cs typeface="Times New Roman" pitchFamily="18" charset="0"/>
              </a:rPr>
              <a:t>.</a:t>
            </a:r>
            <a:endParaRPr lang="en-US" sz="2600" dirty="0">
              <a:latin typeface="Times New Roman" pitchFamily="18" charset="0"/>
              <a:cs typeface="Times New Roman" pitchFamily="18" charset="0"/>
            </a:endParaRPr>
          </a:p>
          <a:p>
            <a:endParaRPr lang="hr-H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2082801"/>
            <a:ext cx="4121149" cy="208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87977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615</Words>
  <Application>Microsoft Office PowerPoint</Application>
  <PresentationFormat>Custom</PresentationFormat>
  <Paragraphs>73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Tema sustava Office</vt:lpstr>
      <vt:lpstr>Machine learning based analysis and prediction using Amazon food reviews dataset </vt:lpstr>
      <vt:lpstr>1. INTRODUCTION </vt:lpstr>
      <vt:lpstr>2.RESEARCH QUESTIONS </vt:lpstr>
      <vt:lpstr>3. LITERATURE REVIEW </vt:lpstr>
      <vt:lpstr>4. METHODOLOGY</vt:lpstr>
      <vt:lpstr>5. DATA &amp; DATASET</vt:lpstr>
      <vt:lpstr>6.RESULTS</vt:lpstr>
      <vt:lpstr>7. RESEARCH QUESTIONS REVISITED</vt:lpstr>
      <vt:lpstr>PowerPoint Presentation</vt:lpstr>
      <vt:lpstr>7. Limitations and Contributions</vt:lpstr>
      <vt:lpstr>PowerPoint Presentation</vt:lpstr>
      <vt:lpstr>8.CONCLUSION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based analysis and prediction using Amazon food reviews dataset </dc:title>
  <dc:creator/>
  <cp:lastModifiedBy>win11</cp:lastModifiedBy>
  <cp:revision>38</cp:revision>
  <dcterms:created xsi:type="dcterms:W3CDTF">2025-12-09T20:09:41Z</dcterms:created>
  <dcterms:modified xsi:type="dcterms:W3CDTF">2025-12-10T15:55:24Z</dcterms:modified>
</cp:coreProperties>
</file>